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70" r:id="rId3"/>
    <p:sldId id="273" r:id="rId4"/>
    <p:sldId id="309" r:id="rId5"/>
    <p:sldId id="416" r:id="rId6"/>
    <p:sldId id="417" r:id="rId7"/>
    <p:sldId id="418" r:id="rId8"/>
    <p:sldId id="409" r:id="rId9"/>
    <p:sldId id="419" r:id="rId10"/>
    <p:sldId id="420" r:id="rId11"/>
    <p:sldId id="422" r:id="rId12"/>
    <p:sldId id="423" r:id="rId13"/>
    <p:sldId id="424" r:id="rId14"/>
    <p:sldId id="435" r:id="rId15"/>
    <p:sldId id="431" r:id="rId16"/>
    <p:sldId id="436" r:id="rId17"/>
    <p:sldId id="437" r:id="rId18"/>
    <p:sldId id="432" r:id="rId19"/>
    <p:sldId id="433" r:id="rId20"/>
    <p:sldId id="434" r:id="rId21"/>
    <p:sldId id="425" r:id="rId22"/>
    <p:sldId id="421" r:id="rId23"/>
    <p:sldId id="426" r:id="rId24"/>
    <p:sldId id="428" r:id="rId25"/>
    <p:sldId id="429" r:id="rId26"/>
    <p:sldId id="430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BD87D-1936-4C78-91BA-2BEFD40AD022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56F83-6D73-49BF-A4F0-70B15B8F8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363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18717E-F74C-4246-A795-6577BEDC838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8717E-F74C-4246-A795-6577BEDC838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C8E58-42BA-E61B-043F-52245404E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74E902-571E-49E7-DBA9-A32E8E48B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547752-F34A-671A-6896-814C203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BDE6-9EE9-4198-8E0F-46955E7C278F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F4C5D3-6E9A-97AE-D850-1B5F06E4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6BD78A-971D-1459-E45C-61CC6CC6F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4CFDF-B214-48BF-84DF-67B00386EA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234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86FA4-3790-7B49-313F-42A4EB8E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318A10-635E-5A06-B620-B6C870D8A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9450AF-CE50-0EB8-440E-82E671000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BDE6-9EE9-4198-8E0F-46955E7C278F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1EE5D2-7EEA-38C0-9431-AB4F58FEE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4B4C85-F776-AC43-475C-14F83708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4CFDF-B214-48BF-84DF-67B00386EA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8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F03912-5311-E41C-28E9-CE93CA3BDC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D82AE4-774E-AD54-BD36-A21450274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F460A0-95A7-7955-68B7-0BEECA5DA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BDE6-9EE9-4198-8E0F-46955E7C278F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64B15C-7D5D-178F-C719-B382EAE3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F5EB01-4577-BD73-119D-806A312C4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4CFDF-B214-48BF-84DF-67B00386EA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369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22" name="矩形 21"/>
            <p:cNvSpPr/>
            <p:nvPr userDrawn="1"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半闭框 17"/>
            <p:cNvSpPr/>
            <p:nvPr userDrawn="1"/>
          </p:nvSpPr>
          <p:spPr>
            <a:xfrm>
              <a:off x="599225" y="1921565"/>
              <a:ext cx="821803" cy="867934"/>
            </a:xfrm>
            <a:prstGeom prst="halfFrame">
              <a:avLst>
                <a:gd name="adj1" fmla="val 23474"/>
                <a:gd name="adj2" fmla="val 234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10161778" y="3614195"/>
              <a:ext cx="1430996" cy="2106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963169" y="2028084"/>
            <a:ext cx="10265664" cy="1356406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 algn="l">
              <a:defRPr lang="en-US" altLang="en-US" sz="3600" b="0" kern="1200" cap="all" dirty="0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63169" y="3819054"/>
            <a:ext cx="10265664" cy="134099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267CC-3C84-42C1-8D34-4E216EBA7C2C}" type="datetime1">
              <a:rPr kumimoji="1" lang="zh-CN" altLang="en-US" smtClean="0"/>
              <a:t>2024/2/7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871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377" y="2180498"/>
            <a:ext cx="10521387" cy="36783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8F4AF-9DF3-445D-8A1D-8FC1005AD92A}" type="datetime1">
              <a:rPr kumimoji="1" lang="zh-CN" altLang="en-US" smtClean="0"/>
              <a:t>2024/2/7</a:t>
            </a:fld>
            <a:endParaRPr kumimoji="1"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880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431883" y="2118167"/>
            <a:ext cx="10178926" cy="3602477"/>
          </a:xfrm>
        </p:spPr>
        <p:txBody>
          <a:bodyPr anchor="ctr">
            <a:normAutofit/>
          </a:bodyPr>
          <a:lstStyle>
            <a:lvl1pPr algn="l">
              <a:defRPr sz="32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597317"/>
            <a:ext cx="2844799" cy="365125"/>
          </a:xfrm>
        </p:spPr>
        <p:txBody>
          <a:bodyPr/>
          <a:lstStyle/>
          <a:p>
            <a:fld id="{6099AA69-D7A0-4D52-BB42-456F7333DE01}" type="datetime1">
              <a:rPr kumimoji="1" lang="zh-CN" altLang="en-US" smtClean="0"/>
              <a:t>2024/2/7</a:t>
            </a:fld>
            <a:endParaRPr kumimoji="1" lang="zh-CN" alt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31882" y="5592991"/>
            <a:ext cx="6066519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597317"/>
            <a:ext cx="1052508" cy="365125"/>
          </a:xfrm>
        </p:spPr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431882" y="490438"/>
            <a:ext cx="10178925" cy="13514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21" name="Rectangle 8"/>
          <p:cNvSpPr/>
          <p:nvPr userDrawn="1"/>
        </p:nvSpPr>
        <p:spPr>
          <a:xfrm rot="5400000">
            <a:off x="-2692137" y="3263038"/>
            <a:ext cx="6858000" cy="33192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005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10" name="矩形 9"/>
            <p:cNvSpPr/>
            <p:nvPr userDrawn="1"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599227" y="1921566"/>
              <a:ext cx="192900" cy="1903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4" name="Title 1"/>
          <p:cNvSpPr>
            <a:spLocks noGrp="1"/>
          </p:cNvSpPr>
          <p:nvPr>
            <p:ph type="ctrTitle"/>
          </p:nvPr>
        </p:nvSpPr>
        <p:spPr>
          <a:xfrm>
            <a:off x="963169" y="2028083"/>
            <a:ext cx="10265664" cy="1376851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>
              <a:defRPr lang="en-US" altLang="en-US" sz="3600" b="0" kern="1200" cap="all" dirty="0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963169" y="3830629"/>
            <a:ext cx="10265664" cy="134099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27" name="日期占位符 10"/>
          <p:cNvSpPr>
            <a:spLocks noGrp="1"/>
          </p:cNvSpPr>
          <p:nvPr>
            <p:ph type="dt" sz="half" idx="10"/>
          </p:nvPr>
        </p:nvSpPr>
        <p:spPr>
          <a:xfrm>
            <a:off x="7523545" y="5597323"/>
            <a:ext cx="2523280" cy="365125"/>
          </a:xfrm>
        </p:spPr>
        <p:txBody>
          <a:bodyPr/>
          <a:lstStyle/>
          <a:p>
            <a:fld id="{DB2BAD94-7349-4300-BA78-766873545C76}" type="datetime1">
              <a:rPr kumimoji="1" lang="zh-CN" altLang="en-US" smtClean="0"/>
              <a:t>2024/2/7</a:t>
            </a:fld>
            <a:endParaRPr kumimoji="1" lang="zh-CN" altLang="en-US"/>
          </a:p>
        </p:txBody>
      </p:sp>
      <p:sp>
        <p:nvSpPr>
          <p:cNvPr id="28" name="页脚占位符 11"/>
          <p:cNvSpPr>
            <a:spLocks noGrp="1"/>
          </p:cNvSpPr>
          <p:nvPr>
            <p:ph type="ftr" sz="quarter" idx="11"/>
          </p:nvPr>
        </p:nvSpPr>
        <p:spPr>
          <a:xfrm>
            <a:off x="833377" y="5592997"/>
            <a:ext cx="6585500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29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10151493" y="5597323"/>
            <a:ext cx="1203271" cy="365125"/>
          </a:xfrm>
        </p:spPr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570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4"/>
            <a:ext cx="5422391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4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3FEB-EDB5-436C-B629-A336013557EF}" type="datetime1">
              <a:rPr kumimoji="1" lang="zh-CN" altLang="en-US" smtClean="0"/>
              <a:t>2024/2/7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4772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2250894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2250894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838B9-0F1B-4787-9166-CCD513FDDCF2}" type="datetime1">
              <a:rPr kumimoji="1" lang="zh-CN" altLang="en-US" smtClean="0"/>
              <a:t>2024/2/7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7687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5F3E3-2A29-4C85-9C36-8C04F6F952FC}" type="datetime1">
              <a:rPr kumimoji="1" lang="zh-CN" altLang="en-US" smtClean="0"/>
              <a:t>2024/2/7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7184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68A7-4948-4A9E-AA45-2FE5EAEEC314}" type="datetime1">
              <a:rPr kumimoji="1" lang="zh-CN" altLang="en-US" smtClean="0"/>
              <a:t>2024/2/7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679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078EC-96E9-76CB-D173-F3B31331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08E8C7-D1FD-8FB9-46BA-0B88BB4E5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6DB132-0886-1EF4-47F7-E931ADA3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BDE6-9EE9-4198-8E0F-46955E7C278F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6AF443-4C86-6988-A2A2-7BB61C8A8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5F32B1-17D4-148F-4518-C9D90BCBA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4CFDF-B214-48BF-84DF-67B00386EA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614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ChangeAspect="1"/>
          </p:cNvSpPr>
          <p:nvPr userDrawn="1"/>
        </p:nvSpPr>
        <p:spPr>
          <a:xfrm>
            <a:off x="447816" y="4914808"/>
            <a:ext cx="385561" cy="10322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463" y="4928762"/>
            <a:ext cx="10333301" cy="65314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5C307D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1463" y="5581910"/>
            <a:ext cx="10333301" cy="36512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rgbClr val="5C307D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23545" y="6060170"/>
            <a:ext cx="252328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B21109A-2BE9-46C6-8FAE-F7D6954037A5}" type="datetime1">
              <a:rPr kumimoji="1" lang="zh-CN" altLang="en-US" smtClean="0"/>
              <a:t>2024/2/7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3377" y="6055844"/>
            <a:ext cx="65855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51493" y="6060170"/>
            <a:ext cx="120327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826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395677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496241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16DC8-03F1-49D7-ADA7-C6DFEC006542}" type="datetime1">
              <a:rPr kumimoji="1" lang="zh-CN" altLang="en-US" smtClean="0"/>
              <a:t>2024/2/7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738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C5DD-A640-47BB-B03E-837520BCC08E}" type="datetime1">
              <a:rPr kumimoji="1" lang="zh-CN" altLang="en-US" smtClean="0"/>
              <a:t>2024/2/7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8603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spect="1"/>
          </p:cNvSpPr>
          <p:nvPr userDrawn="1"/>
        </p:nvSpPr>
        <p:spPr>
          <a:xfrm>
            <a:off x="8884030" y="675726"/>
            <a:ext cx="88976" cy="791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Vertical Title 1"/>
          <p:cNvSpPr>
            <a:spLocks noGrp="1"/>
          </p:cNvSpPr>
          <p:nvPr>
            <p:ph type="title" orient="vert"/>
          </p:nvPr>
        </p:nvSpPr>
        <p:spPr>
          <a:xfrm>
            <a:off x="9169649" y="675726"/>
            <a:ext cx="1899496" cy="5183073"/>
          </a:xfrm>
          <a:prstGeom prst="rect">
            <a:avLst/>
          </a:prstGeom>
        </p:spPr>
        <p:txBody>
          <a:bodyPr vert="eaVert" anchor="b"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791611" cy="5183073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06282-8845-4FE7-A2AA-A2A10D71275B}" type="datetime1">
              <a:rPr kumimoji="1" lang="zh-CN" altLang="en-US" smtClean="0"/>
              <a:t>2024/2/7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7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CA25C-A3E5-38DC-5DA1-CFD89F1B2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255D9C-F3FB-E18B-1AC0-D7B9DAA8D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23D898-79E6-A460-8F3E-4262D7A39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BDE6-9EE9-4198-8E0F-46955E7C278F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7917AA-BEDB-A335-D4CF-52A4587AF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8C47FE-BFFB-5479-0C35-362E4615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4CFDF-B214-48BF-84DF-67B00386EA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844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A117E-FD30-A7A9-C043-8E5068FDE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DB4FA3-04CF-FD8B-F808-96FF3D032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AE105A-FF3D-9F63-BEE0-951664A03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FCBDBC-9F09-9703-038C-AFF6DA463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BDE6-9EE9-4198-8E0F-46955E7C278F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DFF679-832E-59DF-DFE4-CBCB5F51F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2BA714-34B1-CA57-A745-0E81DC71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4CFDF-B214-48BF-84DF-67B00386EA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288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5B42C3-261C-37C3-CC0F-0C0A4B94F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93EAF9-9C77-B12E-3667-58724E699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C65DD6-5DDD-B874-758F-3D0F2A3C1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E786E1D-574D-3B5A-EC63-48A383D285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BEAD97-657B-C400-7702-DF5CB4AAB6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6B6D0E-BE85-E20F-AAA7-D05A16B97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BDE6-9EE9-4198-8E0F-46955E7C278F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37828B2-C2E1-26B0-D7F5-FB5C9568C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B43DDF2-42B3-4661-21E6-AF73B78D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4CFDF-B214-48BF-84DF-67B00386EA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192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373870-9C2B-016C-0E9B-75956AB01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E52078D-0AA3-00EB-1C51-F2802928A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BDE6-9EE9-4198-8E0F-46955E7C278F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EA2403-331A-DBE0-05DA-65EFBE029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7605A4-DEAC-F370-233F-AAAEB632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4CFDF-B214-48BF-84DF-67B00386EA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116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0BD3577-0328-F928-5812-CF37B584C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BDE6-9EE9-4198-8E0F-46955E7C278F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E18A684-65D0-5378-A225-467073945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F2763C-504B-4ED2-D6CE-0C20CAE76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4CFDF-B214-48BF-84DF-67B00386EA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85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ECA75A-C067-1B12-5884-E7956DA1B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24E33C-1D12-F18E-CAD8-5A1501C38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4123B0-EC7F-DFC7-6343-19CAADAA2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A9AC36-EDE6-1DAB-AFBC-43C6B05C2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BDE6-9EE9-4198-8E0F-46955E7C278F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F4DA33-2B3B-E7D2-C93D-4AAC02480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D9FE61-603E-F752-B15B-56F5A1A9C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4CFDF-B214-48BF-84DF-67B00386EA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931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CA0385-8555-D119-1010-D5BE49B9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A7C185-72F0-A5AC-6034-2D6E0A885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9D4C16-848F-8280-EDC1-ED23F6BEB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CFC3C1-F94A-F91B-D3EB-8773BD8C3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BDE6-9EE9-4198-8E0F-46955E7C278F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72F70D-4727-170F-62AC-EEEC3054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1D1DE3-B1E6-C54B-E51C-F66414C4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4CFDF-B214-48BF-84DF-67B00386EA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88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B365FC3-DD45-7244-5A94-AAECBB74F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70F05-6914-8910-BAFC-FE157C67A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E34363-CFA8-DF68-AEE5-3DF82E585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0BDE6-9EE9-4198-8E0F-46955E7C278F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A2A814-3A21-A67F-5AE0-EE91E8A4F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5B73EE-0232-B19F-1BC1-77B9CE253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4CFDF-B214-48BF-84DF-67B00386EA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6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6"/>
          <p:cNvSpPr>
            <a:spLocks noGrp="1"/>
          </p:cNvSpPr>
          <p:nvPr>
            <p:ph type="title"/>
          </p:nvPr>
        </p:nvSpPr>
        <p:spPr>
          <a:xfrm>
            <a:off x="835306" y="593424"/>
            <a:ext cx="10521388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376" y="2336003"/>
            <a:ext cx="10521388" cy="31548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23545" y="5597323"/>
            <a:ext cx="2523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B19C770-002C-4CA4-94C2-D1B26BDBDF4C}" type="datetime1">
              <a:rPr kumimoji="1" lang="zh-CN" altLang="en-US" smtClean="0"/>
              <a:t>2024/2/7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377" y="5592997"/>
            <a:ext cx="6585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1493" y="5597323"/>
            <a:ext cx="120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" name="圆角矩形 1"/>
          <p:cNvSpPr/>
          <p:nvPr userDrawn="1"/>
        </p:nvSpPr>
        <p:spPr>
          <a:xfrm>
            <a:off x="586670" y="651024"/>
            <a:ext cx="80595" cy="900000"/>
          </a:xfrm>
          <a:prstGeom prst="roundRect">
            <a:avLst>
              <a:gd name="adj" fmla="val 0"/>
            </a:avLst>
          </a:prstGeom>
          <a:solidFill>
            <a:srgbClr val="5C30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7878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rgbClr val="5C307D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60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105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64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0.png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3169" y="1719987"/>
            <a:ext cx="10889526" cy="135640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cap="none" dirty="0">
                <a:solidFill>
                  <a:srgbClr val="5B2F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第三讲 深度学习基础与常用方法</a:t>
            </a:r>
            <a:endParaRPr kumimoji="1" lang="zh-CN" altLang="en-US" sz="1600" b="1" cap="none" dirty="0">
              <a:solidFill>
                <a:srgbClr val="5B2F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63169" y="4459810"/>
            <a:ext cx="10265664" cy="1340999"/>
          </a:xfrm>
        </p:spPr>
        <p:txBody>
          <a:bodyPr>
            <a:normAutofit/>
          </a:bodyPr>
          <a:lstStyle/>
          <a:p>
            <a:pPr algn="r"/>
            <a:r>
              <a:rPr kumimoji="1" lang="zh-CN" altLang="en-US" dirty="0">
                <a:solidFill>
                  <a:srgbClr val="5B2F7C"/>
                </a:solidFill>
              </a:rPr>
              <a:t>顾子轩</a:t>
            </a:r>
            <a:endParaRPr kumimoji="1" lang="en-US" altLang="zh-CN" dirty="0">
              <a:solidFill>
                <a:srgbClr val="5B2F7C"/>
              </a:solidFill>
            </a:endParaRPr>
          </a:p>
          <a:p>
            <a:pPr algn="r"/>
            <a:r>
              <a:rPr kumimoji="1" lang="en-US" altLang="zh-CN" dirty="0">
                <a:solidFill>
                  <a:srgbClr val="5B2F7C"/>
                </a:solidFill>
              </a:rPr>
              <a:t>2024.2.7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CCB1EF-0061-BB63-696C-F43E9720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BA8E6-E826-B147-AA17-E3D76A29629C}" type="slidenum"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B9708-2555-C0FB-23CD-31D8BB69D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0CBB9B-F18E-F554-FC6A-1902E1D83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4801" y="6414885"/>
            <a:ext cx="1203271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BA8E6-E826-B147-AA17-E3D76A29629C}" type="slidenum"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B74E876F-BE25-069E-7AFC-A7317CCAD726}"/>
              </a:ext>
            </a:extLst>
          </p:cNvPr>
          <p:cNvSpPr txBox="1">
            <a:spLocks/>
          </p:cNvSpPr>
          <p:nvPr/>
        </p:nvSpPr>
        <p:spPr>
          <a:xfrm>
            <a:off x="955049" y="571653"/>
            <a:ext cx="10521388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j-cs"/>
              </a:rPr>
              <a:t>MLP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j-cs"/>
              </a:rPr>
              <a:t>基本结构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5C30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5BEB8C0-CB26-F806-51F9-149699CB8726}"/>
                  </a:ext>
                </a:extLst>
              </p:cNvPr>
              <p:cNvSpPr txBox="1"/>
              <p:nvPr/>
            </p:nvSpPr>
            <p:spPr>
              <a:xfrm>
                <a:off x="1092199" y="1785851"/>
                <a:ext cx="6013451" cy="50435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4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全连接层</a:t>
                </a:r>
                <a:r>
                  <a:rPr lang="en-US" altLang="zh-CN" sz="24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FLC</a:t>
                </a:r>
                <a:r>
                  <a:rPr lang="zh-CN" altLang="en-US" sz="24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191B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191B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𝐹𝐿𝐶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191B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191B1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191B1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𝑊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191B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191B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srgbClr val="191B1F"/>
                        </a:solidFill>
                        <a:effectLst/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zh-CN" sz="2400" b="0" i="0" dirty="0">
                  <a:solidFill>
                    <a:srgbClr val="191B1F"/>
                  </a:solidFill>
                  <a:effectLst/>
                  <a:latin typeface="-apple-system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endParaRPr lang="en-US" altLang="zh-CN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5BEB8C0-CB26-F806-51F9-149699CB8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199" y="1785851"/>
                <a:ext cx="6013451" cy="504350"/>
              </a:xfrm>
              <a:prstGeom prst="rect">
                <a:avLst/>
              </a:prstGeom>
              <a:blipFill>
                <a:blip r:embed="rId2"/>
                <a:stretch>
                  <a:fillRect l="-1317" b="-42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808BE92D-8675-C054-9D61-E52B31592A90}"/>
              </a:ext>
            </a:extLst>
          </p:cNvPr>
          <p:cNvSpPr txBox="1"/>
          <p:nvPr/>
        </p:nvSpPr>
        <p:spPr>
          <a:xfrm>
            <a:off x="-571501" y="2362199"/>
            <a:ext cx="7148621" cy="5043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endParaRPr lang="en-US" altLang="zh-CN" sz="2800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CAFB77-FB19-9330-7D5D-BD9ECF2B8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136" y="124992"/>
            <a:ext cx="4434315" cy="21652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545C690-8B8F-AD7E-0B1B-BCF146E415E5}"/>
                  </a:ext>
                </a:extLst>
              </p:cNvPr>
              <p:cNvSpPr txBox="1"/>
              <p:nvPr/>
            </p:nvSpPr>
            <p:spPr>
              <a:xfrm>
                <a:off x="1092199" y="2434197"/>
                <a:ext cx="9525002" cy="50435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4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激活函数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4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()</m:t>
                    </m:r>
                  </m:oMath>
                </a14:m>
                <a:r>
                  <a:rPr lang="zh-CN" altLang="en-US" sz="24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𝐹𝐿𝐶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为神经网络增加非线性元素</a:t>
                </a:r>
                <a:endParaRPr lang="en-US" altLang="zh-CN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545C690-8B8F-AD7E-0B1B-BCF146E41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199" y="2434197"/>
                <a:ext cx="9525002" cy="504350"/>
              </a:xfrm>
              <a:prstGeom prst="rect">
                <a:avLst/>
              </a:prstGeom>
              <a:blipFill>
                <a:blip r:embed="rId4"/>
                <a:stretch>
                  <a:fillRect l="-832" b="-51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AC6BC68F-8AA6-7ED7-27A0-7442D7871ACE}"/>
              </a:ext>
            </a:extLst>
          </p:cNvPr>
          <p:cNvSpPr txBox="1"/>
          <p:nvPr/>
        </p:nvSpPr>
        <p:spPr>
          <a:xfrm>
            <a:off x="681348" y="3115187"/>
            <a:ext cx="4271652" cy="5043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函数：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把输入的连续实值变换为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之间的输出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69EBA96-1207-39D0-37D4-3626FA4B42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462"/>
          <a:stretch/>
        </p:blipFill>
        <p:spPr>
          <a:xfrm>
            <a:off x="1616946" y="3947047"/>
            <a:ext cx="1858001" cy="70167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275FE3-A3C5-502D-9CAE-1BEF7C02E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895" y="4948978"/>
            <a:ext cx="2782105" cy="178578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5ABA443-1DDD-C714-4250-4ED80D997A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752" y="3925858"/>
            <a:ext cx="2158995" cy="70167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8B5C023-FF32-4AB7-9C53-DD2407BC03A3}"/>
              </a:ext>
            </a:extLst>
          </p:cNvPr>
          <p:cNvSpPr txBox="1"/>
          <p:nvPr/>
        </p:nvSpPr>
        <p:spPr>
          <a:xfrm>
            <a:off x="4639624" y="3113696"/>
            <a:ext cx="4271652" cy="34785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函数：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把输入的连续实值变换为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之间的输出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41A922E-5D47-66AA-87DB-7192AE9DC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7423" y="4627532"/>
            <a:ext cx="2387654" cy="210547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41F13BC-1DE4-6D57-8070-A891A6C0D2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1276" y="4024520"/>
            <a:ext cx="2237037" cy="50435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E67B236A-1BBA-2790-0F94-EF2449483610}"/>
              </a:ext>
            </a:extLst>
          </p:cNvPr>
          <p:cNvSpPr txBox="1"/>
          <p:nvPr/>
        </p:nvSpPr>
        <p:spPr>
          <a:xfrm>
            <a:off x="8481375" y="3113696"/>
            <a:ext cx="4271652" cy="5043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函数：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39BAC80-211C-94FE-4425-0ABCC7039D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1375" y="4751078"/>
            <a:ext cx="2908314" cy="189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5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A1258-D166-A616-C13A-E6124955C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ECC234-1959-E370-A07C-33A8C4DA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6293" y="6232323"/>
            <a:ext cx="1203271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BA8E6-E826-B147-AA17-E3D76A29629C}" type="slidenum"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66EF4739-65D0-5EA5-4FF2-CF43B7066FDD}"/>
              </a:ext>
            </a:extLst>
          </p:cNvPr>
          <p:cNvSpPr txBox="1">
            <a:spLocks/>
          </p:cNvSpPr>
          <p:nvPr/>
        </p:nvSpPr>
        <p:spPr>
          <a:xfrm>
            <a:off x="955049" y="571653"/>
            <a:ext cx="10521388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j-cs"/>
              </a:rPr>
              <a:t>MLP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j-cs"/>
              </a:rPr>
              <a:t>前向传播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j-cs"/>
              </a:rPr>
              <a:t>Forward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450D73B-5686-2D40-5C40-D324F9136B82}"/>
                  </a:ext>
                </a:extLst>
              </p:cNvPr>
              <p:cNvSpPr/>
              <p:nvPr/>
            </p:nvSpPr>
            <p:spPr>
              <a:xfrm>
                <a:off x="1610629" y="3044543"/>
                <a:ext cx="901586" cy="76891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rtlCol="0" anchor="t">
                <a:noAutofit/>
              </a:bodyPr>
              <a:lstStyle/>
              <a:p>
                <a:pPr algn="ctr" defTabSz="457200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FLC1</a:t>
                </a:r>
              </a:p>
              <a:p>
                <a:pPr algn="ctr" defTabSz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450D73B-5686-2D40-5C40-D324F9136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629" y="3044543"/>
                <a:ext cx="901586" cy="768914"/>
              </a:xfrm>
              <a:prstGeom prst="rect">
                <a:avLst/>
              </a:prstGeom>
              <a:blipFill>
                <a:blip r:embed="rId2"/>
                <a:stretch>
                  <a:fillRect l="-6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13CAFC5-D8E3-79E4-D2C8-7FDDB2C8A4F1}"/>
                  </a:ext>
                </a:extLst>
              </p:cNvPr>
              <p:cNvSpPr/>
              <p:nvPr/>
            </p:nvSpPr>
            <p:spPr>
              <a:xfrm>
                <a:off x="355715" y="3089790"/>
                <a:ext cx="901585" cy="678420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wrap="square" lIns="91440" tIns="45720" rIns="91440" bIns="45720" rtlCol="0" anchor="t">
                <a:noAutofit/>
              </a:bodyPr>
              <a:lstStyle/>
              <a:p>
                <a:pPr algn="ctr" defTabSz="457200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</a:p>
              <a:p>
                <a:pPr algn="ctr" defTabSz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zh-CN" altLang="en-US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13CAFC5-D8E3-79E4-D2C8-7FDDB2C8A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15" y="3089790"/>
                <a:ext cx="901585" cy="6784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D3229DF-E1FB-CF49-C4ED-A984138A89B8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1257300" y="3429000"/>
            <a:ext cx="353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D184C99-B478-B048-5C70-3026E413FE67}"/>
                  </a:ext>
                </a:extLst>
              </p:cNvPr>
              <p:cNvSpPr/>
              <p:nvPr/>
            </p:nvSpPr>
            <p:spPr>
              <a:xfrm>
                <a:off x="2776095" y="2998294"/>
                <a:ext cx="1530432" cy="861405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wrap="square" lIns="91440" tIns="45720" rIns="91440" bIns="45720" rtlCol="0" anchor="t">
                <a:noAutofit/>
              </a:bodyPr>
              <a:lstStyle/>
              <a:p>
                <a:pPr algn="ctr" defTabSz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en-US" altLang="zh-CN" sz="20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ctr" defTabSz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D184C99-B478-B048-5C70-3026E413F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095" y="2998294"/>
                <a:ext cx="1530432" cy="8614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745FB60-ED1B-05A0-3BB1-70597D00F3C6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2512215" y="3428997"/>
            <a:ext cx="263880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BE14D97-0B0B-0E36-94DC-66E9DEF59918}"/>
                  </a:ext>
                </a:extLst>
              </p:cNvPr>
              <p:cNvSpPr/>
              <p:nvPr/>
            </p:nvSpPr>
            <p:spPr>
              <a:xfrm>
                <a:off x="4478615" y="3089303"/>
                <a:ext cx="1376874" cy="68546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rtlCol="0" anchor="t">
                <a:noAutofit/>
              </a:bodyPr>
              <a:lstStyle/>
              <a:p>
                <a:pPr algn="ctr" defTabSz="457200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Activation1</a:t>
                </a:r>
              </a:p>
              <a:p>
                <a:pPr algn="ctr" defTabSz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zh-CN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BE14D97-0B0B-0E36-94DC-66E9DEF59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15" y="3089303"/>
                <a:ext cx="1376874" cy="685462"/>
              </a:xfrm>
              <a:prstGeom prst="rect">
                <a:avLst/>
              </a:prstGeom>
              <a:blipFill>
                <a:blip r:embed="rId5"/>
                <a:stretch>
                  <a:fillRect l="-2212" t="-893" r="-1327" b="-44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7DC878F-1AF3-7498-10DF-944C4B614F54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>
          <a:xfrm>
            <a:off x="4306527" y="3428997"/>
            <a:ext cx="172088" cy="3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520548D-7C7C-4CEF-6F1F-1E940D492230}"/>
                  </a:ext>
                </a:extLst>
              </p:cNvPr>
              <p:cNvSpPr/>
              <p:nvPr/>
            </p:nvSpPr>
            <p:spPr>
              <a:xfrm>
                <a:off x="6055082" y="3025479"/>
                <a:ext cx="1376873" cy="807042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wrap="square" lIns="91440" tIns="45720" rIns="91440" bIns="45720" rtlCol="0" anchor="t">
                <a:noAutofit/>
              </a:bodyPr>
              <a:lstStyle/>
              <a:p>
                <a:pPr algn="ctr" defTabSz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zh-CN" sz="20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ctr" defTabSz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520548D-7C7C-4CEF-6F1F-1E940D492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082" y="3025479"/>
                <a:ext cx="1376873" cy="8070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A58A0FC-6EFF-F152-E86C-403B0E5F65C3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 flipV="1">
            <a:off x="5855489" y="3429000"/>
            <a:ext cx="199593" cy="3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2CEE9481-16B4-7513-46E9-9D68C163F3D9}"/>
                  </a:ext>
                </a:extLst>
              </p:cNvPr>
              <p:cNvSpPr/>
              <p:nvPr/>
            </p:nvSpPr>
            <p:spPr>
              <a:xfrm>
                <a:off x="734329" y="4612062"/>
                <a:ext cx="901586" cy="76891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rtlCol="0" anchor="t">
                <a:noAutofit/>
              </a:bodyPr>
              <a:lstStyle/>
              <a:p>
                <a:pPr algn="ctr" defTabSz="457200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FLC2</a:t>
                </a:r>
              </a:p>
              <a:p>
                <a:pPr algn="ctr" defTabSz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Times New Roman" panose="02020603050405020304" pitchFamily="18" charset="0"/>
                            </a:rPr>
                            <m:t>𝑜𝑢𝑡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2CEE9481-16B4-7513-46E9-9D68C163F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29" y="4612062"/>
                <a:ext cx="901586" cy="768914"/>
              </a:xfrm>
              <a:prstGeom prst="rect">
                <a:avLst/>
              </a:prstGeom>
              <a:blipFill>
                <a:blip r:embed="rId7"/>
                <a:stretch>
                  <a:fillRect l="-2703" t="-7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45079F8-86A9-D722-2933-73750F18B4F0}"/>
              </a:ext>
            </a:extLst>
          </p:cNvPr>
          <p:cNvCxnSpPr>
            <a:cxnSpLocks/>
            <a:stCxn id="31" idx="3"/>
            <a:endCxn id="74" idx="1"/>
          </p:cNvCxnSpPr>
          <p:nvPr/>
        </p:nvCxnSpPr>
        <p:spPr>
          <a:xfrm>
            <a:off x="1635915" y="4996519"/>
            <a:ext cx="2638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130CB225-E44F-8AC1-33E3-4B1A969096AC}"/>
                  </a:ext>
                </a:extLst>
              </p:cNvPr>
              <p:cNvSpPr/>
              <p:nvPr/>
            </p:nvSpPr>
            <p:spPr>
              <a:xfrm>
                <a:off x="3602315" y="4656822"/>
                <a:ext cx="1376874" cy="68546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rtlCol="0" anchor="t">
                <a:noAutofit/>
              </a:bodyPr>
              <a:lstStyle/>
              <a:p>
                <a:pPr algn="ctr" defTabSz="457200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Activation2</a:t>
                </a:r>
              </a:p>
              <a:p>
                <a:pPr algn="ctr" defTabSz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altLang="zh-CN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130CB225-E44F-8AC1-33E3-4B1A96909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315" y="4656822"/>
                <a:ext cx="1376874" cy="685462"/>
              </a:xfrm>
              <a:prstGeom prst="rect">
                <a:avLst/>
              </a:prstGeom>
              <a:blipFill>
                <a:blip r:embed="rId8"/>
                <a:stretch>
                  <a:fillRect l="-2212" t="-893" r="-1327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EF87642-CF58-B3E3-0254-58C47E1C4763}"/>
              </a:ext>
            </a:extLst>
          </p:cNvPr>
          <p:cNvCxnSpPr>
            <a:cxnSpLocks/>
            <a:stCxn id="74" idx="3"/>
            <a:endCxn id="34" idx="1"/>
          </p:cNvCxnSpPr>
          <p:nvPr/>
        </p:nvCxnSpPr>
        <p:spPr>
          <a:xfrm>
            <a:off x="3430227" y="4996519"/>
            <a:ext cx="172088" cy="3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DD3C8618-FA73-7FA6-A692-E94727273AF9}"/>
                  </a:ext>
                </a:extLst>
              </p:cNvPr>
              <p:cNvSpPr/>
              <p:nvPr/>
            </p:nvSpPr>
            <p:spPr>
              <a:xfrm>
                <a:off x="5178782" y="4592998"/>
                <a:ext cx="1945918" cy="807042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wrap="square" lIns="91440" tIns="45720" rIns="91440" bIns="45720" rtlCol="0" anchor="t">
                <a:noAutofit/>
              </a:bodyPr>
              <a:lstStyle/>
              <a:p>
                <a:pPr algn="ctr" defTabSz="457200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r>
                  <a:rPr lang="en-US" altLang="zh-CN" sz="2000" b="0" dirty="0">
                    <a:solidFill>
                      <a:schemeClr val="accent2"/>
                    </a:solidFill>
                  </a:rPr>
                  <a:t> </a:t>
                </a:r>
                <a:endParaRPr lang="en-US" altLang="zh-CN" sz="20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algn="ctr" defTabSz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zh-CN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chemeClr val="accent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DD3C8618-FA73-7FA6-A692-E94727273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82" y="4592998"/>
                <a:ext cx="1945918" cy="8070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2C6EC34-8A78-A97E-EBBA-9E4256331C48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4979189" y="4996519"/>
            <a:ext cx="199593" cy="3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7CA16425-BA78-6CB7-1487-024F2FDF8DC2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rot="5400000">
            <a:off x="3574551" y="1443093"/>
            <a:ext cx="779541" cy="55583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39568E06-3A7F-DA0B-66CF-ADB591069CFC}"/>
              </a:ext>
            </a:extLst>
          </p:cNvPr>
          <p:cNvSpPr txBox="1"/>
          <p:nvPr/>
        </p:nvSpPr>
        <p:spPr>
          <a:xfrm>
            <a:off x="355715" y="1678358"/>
            <a:ext cx="6013451" cy="5043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2-layer MLP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隐藏层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输出层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7F4A306E-F069-3DDA-A027-F04925D281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7949" y="260552"/>
            <a:ext cx="4314857" cy="2986109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8BE3BFAE-A729-23F8-F1E7-FCB009EDA3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67949" y="4034012"/>
            <a:ext cx="3991004" cy="2119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B6872709-EBCD-8BDA-D26D-702B5E7C36CD}"/>
                  </a:ext>
                </a:extLst>
              </p:cNvPr>
              <p:cNvSpPr/>
              <p:nvPr/>
            </p:nvSpPr>
            <p:spPr>
              <a:xfrm>
                <a:off x="1899796" y="4565816"/>
                <a:ext cx="1530431" cy="861406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wrap="square" lIns="91440" tIns="45720" rIns="91440" bIns="45720" rtlCol="0" anchor="t">
                <a:noAutofit/>
              </a:bodyPr>
              <a:lstStyle/>
              <a:p>
                <a:pPr algn="ctr" defTabSz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e>
                              </m:d>
                            </m:sup>
                          </m:sSup>
                        </m:e>
                      </m:acc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B6872709-EBCD-8BDA-D26D-702B5E7C3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796" y="4565816"/>
                <a:ext cx="1530431" cy="86140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B765B004-7BDC-2C91-23CE-AFDC022FED58}"/>
              </a:ext>
            </a:extLst>
          </p:cNvPr>
          <p:cNvSpPr/>
          <p:nvPr/>
        </p:nvSpPr>
        <p:spPr>
          <a:xfrm>
            <a:off x="1521178" y="2880298"/>
            <a:ext cx="6123925" cy="1090388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A3205E-8A3E-4420-0C8C-87AA85350316}"/>
              </a:ext>
            </a:extLst>
          </p:cNvPr>
          <p:cNvSpPr txBox="1"/>
          <p:nvPr/>
        </p:nvSpPr>
        <p:spPr>
          <a:xfrm>
            <a:off x="1521179" y="2274213"/>
            <a:ext cx="2957436" cy="5637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 1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DD3FBC-8A71-A22A-06A6-520776634142}"/>
              </a:ext>
            </a:extLst>
          </p:cNvPr>
          <p:cNvSpPr/>
          <p:nvPr/>
        </p:nvSpPr>
        <p:spPr>
          <a:xfrm>
            <a:off x="540351" y="4371172"/>
            <a:ext cx="4483743" cy="1170611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82639C-905A-6B8C-1111-616C3EDDC65E}"/>
              </a:ext>
            </a:extLst>
          </p:cNvPr>
          <p:cNvSpPr txBox="1"/>
          <p:nvPr/>
        </p:nvSpPr>
        <p:spPr>
          <a:xfrm>
            <a:off x="461108" y="5478289"/>
            <a:ext cx="1495529" cy="5637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A4CA59B-056F-4D50-1A9B-BA3F7EF0D168}"/>
                  </a:ext>
                </a:extLst>
              </p:cNvPr>
              <p:cNvSpPr/>
              <p:nvPr/>
            </p:nvSpPr>
            <p:spPr>
              <a:xfrm>
                <a:off x="5178782" y="5749819"/>
                <a:ext cx="1945918" cy="807042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wrap="square" lIns="91440" tIns="45720" rIns="91440" bIns="45720" rtlCol="0" anchor="t">
                <a:noAutofit/>
              </a:bodyPr>
              <a:lstStyle/>
              <a:p>
                <a:pPr algn="ctr" defTabSz="457200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Label</a:t>
                </a:r>
                <a:r>
                  <a:rPr lang="en-US" altLang="zh-CN" sz="2000" b="0" dirty="0">
                    <a:solidFill>
                      <a:schemeClr val="accent2"/>
                    </a:solidFill>
                  </a:rPr>
                  <a:t> </a:t>
                </a:r>
                <a:endParaRPr lang="en-US" altLang="zh-CN" sz="20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algn="ctr" defTabSz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Times New Roman" panose="020206030504050203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chemeClr val="accent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A4CA59B-056F-4D50-1A9B-BA3F7EF0D1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82" y="5749819"/>
                <a:ext cx="1945918" cy="80704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1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13F0B-79D0-2164-FAF8-17476A8F6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86CBA3-67B6-55FF-C642-433C0CF1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6293" y="6232323"/>
            <a:ext cx="1203271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BA8E6-E826-B147-AA17-E3D76A29629C}" type="slidenum"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AD7BBC46-ED95-9890-061D-FB1C54743D24}"/>
              </a:ext>
            </a:extLst>
          </p:cNvPr>
          <p:cNvSpPr txBox="1">
            <a:spLocks/>
          </p:cNvSpPr>
          <p:nvPr/>
        </p:nvSpPr>
        <p:spPr>
          <a:xfrm>
            <a:off x="955049" y="571653"/>
            <a:ext cx="10521388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j-cs"/>
              </a:rPr>
              <a:t>MLP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j-cs"/>
              </a:rPr>
              <a:t>反向传播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j-cs"/>
              </a:rPr>
              <a:t>Backward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966E824-A1FB-D670-645B-3281F0787C61}"/>
                  </a:ext>
                </a:extLst>
              </p:cNvPr>
              <p:cNvSpPr/>
              <p:nvPr/>
            </p:nvSpPr>
            <p:spPr>
              <a:xfrm>
                <a:off x="1374434" y="3208777"/>
                <a:ext cx="901586" cy="76891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rtlCol="0" anchor="t">
                <a:noAutofit/>
              </a:bodyPr>
              <a:lstStyle/>
              <a:p>
                <a:pPr algn="ctr" defTabSz="457200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FLC1</a:t>
                </a:r>
              </a:p>
              <a:p>
                <a:pPr algn="ctr" defTabSz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966E824-A1FB-D670-645B-3281F0787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434" y="3208777"/>
                <a:ext cx="901586" cy="768914"/>
              </a:xfrm>
              <a:prstGeom prst="rect">
                <a:avLst/>
              </a:prstGeom>
              <a:blipFill>
                <a:blip r:embed="rId2"/>
                <a:stretch>
                  <a:fillRect l="-6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A8F822D-3C79-8F50-1696-88615AB02AF2}"/>
                  </a:ext>
                </a:extLst>
              </p:cNvPr>
              <p:cNvSpPr/>
              <p:nvPr/>
            </p:nvSpPr>
            <p:spPr>
              <a:xfrm>
                <a:off x="119520" y="3254024"/>
                <a:ext cx="901585" cy="678420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wrap="square" lIns="91440" tIns="45720" rIns="91440" bIns="45720" rtlCol="0" anchor="t">
                <a:noAutofit/>
              </a:bodyPr>
              <a:lstStyle/>
              <a:p>
                <a:pPr algn="ctr" defTabSz="457200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</a:p>
              <a:p>
                <a:pPr algn="ctr" defTabSz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zh-CN" altLang="en-US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A8F822D-3C79-8F50-1696-88615AB02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20" y="3254024"/>
                <a:ext cx="901585" cy="6784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1447AA-9247-88BD-ABAB-18CBF02EC26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1021105" y="3593234"/>
            <a:ext cx="353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954C3B8-2AF0-8F32-A0B4-853C2179558E}"/>
                  </a:ext>
                </a:extLst>
              </p:cNvPr>
              <p:cNvSpPr/>
              <p:nvPr/>
            </p:nvSpPr>
            <p:spPr>
              <a:xfrm>
                <a:off x="2539900" y="3162528"/>
                <a:ext cx="1530432" cy="861405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wrap="square" lIns="91440" tIns="45720" rIns="91440" bIns="45720" rtlCol="0" anchor="t">
                <a:noAutofit/>
              </a:bodyPr>
              <a:lstStyle/>
              <a:p>
                <a:pPr algn="ctr" defTabSz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en-US" altLang="zh-CN" sz="20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ctr" defTabSz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954C3B8-2AF0-8F32-A0B4-853C21795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900" y="3162528"/>
                <a:ext cx="1530432" cy="8614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00F63D6-522D-EFAF-B6F5-7653D0C066E2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2276020" y="3593231"/>
            <a:ext cx="263880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2489AEF-2316-932C-9F2E-27B587C55EBA}"/>
                  </a:ext>
                </a:extLst>
              </p:cNvPr>
              <p:cNvSpPr/>
              <p:nvPr/>
            </p:nvSpPr>
            <p:spPr>
              <a:xfrm>
                <a:off x="4242420" y="3253537"/>
                <a:ext cx="1376874" cy="68546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rtlCol="0" anchor="t">
                <a:noAutofit/>
              </a:bodyPr>
              <a:lstStyle/>
              <a:p>
                <a:pPr algn="ctr" defTabSz="457200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Activation1</a:t>
                </a:r>
              </a:p>
              <a:p>
                <a:pPr algn="ctr" defTabSz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zh-CN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2489AEF-2316-932C-9F2E-27B587C55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420" y="3253537"/>
                <a:ext cx="1376874" cy="685462"/>
              </a:xfrm>
              <a:prstGeom prst="rect">
                <a:avLst/>
              </a:prstGeom>
              <a:blipFill>
                <a:blip r:embed="rId5"/>
                <a:stretch>
                  <a:fillRect l="-2212" t="-893" r="-1327" b="-44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FEE0160-F0C7-FDA0-C41B-ADFB281D2274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>
          <a:xfrm>
            <a:off x="4070332" y="3593231"/>
            <a:ext cx="172088" cy="3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3C32BB2-5874-DC95-40E3-AA065FBC8D26}"/>
                  </a:ext>
                </a:extLst>
              </p:cNvPr>
              <p:cNvSpPr/>
              <p:nvPr/>
            </p:nvSpPr>
            <p:spPr>
              <a:xfrm>
                <a:off x="5818887" y="3189713"/>
                <a:ext cx="1376873" cy="807042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wrap="square" lIns="91440" tIns="45720" rIns="91440" bIns="45720" rtlCol="0" anchor="t">
                <a:noAutofit/>
              </a:bodyPr>
              <a:lstStyle/>
              <a:p>
                <a:pPr algn="ctr" defTabSz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zh-CN" sz="20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ctr" defTabSz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3C32BB2-5874-DC95-40E3-AA065FBC8D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887" y="3189713"/>
                <a:ext cx="1376873" cy="8070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8DD63A6-028D-15A4-6533-7E08943769E5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 flipV="1">
            <a:off x="5619294" y="3593234"/>
            <a:ext cx="199593" cy="3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0A41A6A-B591-9A1C-823F-3774D0F007EE}"/>
                  </a:ext>
                </a:extLst>
              </p:cNvPr>
              <p:cNvSpPr/>
              <p:nvPr/>
            </p:nvSpPr>
            <p:spPr>
              <a:xfrm>
                <a:off x="498134" y="4776296"/>
                <a:ext cx="901586" cy="76891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rtlCol="0" anchor="t">
                <a:noAutofit/>
              </a:bodyPr>
              <a:lstStyle/>
              <a:p>
                <a:pPr algn="ctr" defTabSz="457200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FLC2</a:t>
                </a:r>
              </a:p>
              <a:p>
                <a:pPr algn="ctr" defTabSz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Times New Roman" panose="02020603050405020304" pitchFamily="18" charset="0"/>
                            </a:rPr>
                            <m:t>𝑜𝑢𝑡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0A41A6A-B591-9A1C-823F-3774D0F00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34" y="4776296"/>
                <a:ext cx="901586" cy="768914"/>
              </a:xfrm>
              <a:prstGeom prst="rect">
                <a:avLst/>
              </a:prstGeom>
              <a:blipFill>
                <a:blip r:embed="rId7"/>
                <a:stretch>
                  <a:fillRect l="-2703" t="-7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7D5F968-0958-CF49-92B5-500DA11700DF}"/>
              </a:ext>
            </a:extLst>
          </p:cNvPr>
          <p:cNvCxnSpPr>
            <a:cxnSpLocks/>
            <a:stCxn id="31" idx="3"/>
            <a:endCxn id="74" idx="1"/>
          </p:cNvCxnSpPr>
          <p:nvPr/>
        </p:nvCxnSpPr>
        <p:spPr>
          <a:xfrm>
            <a:off x="1399720" y="5160753"/>
            <a:ext cx="2638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453F2B7E-D06E-5EC4-8D55-2A2BAC20240A}"/>
                  </a:ext>
                </a:extLst>
              </p:cNvPr>
              <p:cNvSpPr/>
              <p:nvPr/>
            </p:nvSpPr>
            <p:spPr>
              <a:xfrm>
                <a:off x="3366120" y="4821056"/>
                <a:ext cx="1376874" cy="68546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rtlCol="0" anchor="t">
                <a:noAutofit/>
              </a:bodyPr>
              <a:lstStyle/>
              <a:p>
                <a:pPr algn="ctr" defTabSz="457200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Activation2</a:t>
                </a:r>
              </a:p>
              <a:p>
                <a:pPr algn="ctr" defTabSz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altLang="zh-CN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453F2B7E-D06E-5EC4-8D55-2A2BAC2024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20" y="4821056"/>
                <a:ext cx="1376874" cy="685462"/>
              </a:xfrm>
              <a:prstGeom prst="rect">
                <a:avLst/>
              </a:prstGeom>
              <a:blipFill>
                <a:blip r:embed="rId8"/>
                <a:stretch>
                  <a:fillRect l="-1770" t="-893" r="-1770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A9AACB5-BA09-B01F-22EA-BD80C7145265}"/>
              </a:ext>
            </a:extLst>
          </p:cNvPr>
          <p:cNvCxnSpPr>
            <a:cxnSpLocks/>
            <a:stCxn id="74" idx="3"/>
            <a:endCxn id="34" idx="1"/>
          </p:cNvCxnSpPr>
          <p:nvPr/>
        </p:nvCxnSpPr>
        <p:spPr>
          <a:xfrm>
            <a:off x="3194032" y="5160753"/>
            <a:ext cx="172088" cy="3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240584A-E09A-C076-6F11-D6B0A692726C}"/>
                  </a:ext>
                </a:extLst>
              </p:cNvPr>
              <p:cNvSpPr/>
              <p:nvPr/>
            </p:nvSpPr>
            <p:spPr>
              <a:xfrm>
                <a:off x="5238693" y="4757232"/>
                <a:ext cx="1649811" cy="807042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wrap="square" lIns="91440" tIns="45720" rIns="91440" bIns="45720" rtlCol="0" anchor="t">
                <a:noAutofit/>
              </a:bodyPr>
              <a:lstStyle/>
              <a:p>
                <a:pPr algn="ctr" defTabSz="457200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r>
                  <a:rPr lang="en-US" altLang="zh-CN" sz="2000" b="0" dirty="0">
                    <a:solidFill>
                      <a:schemeClr val="accent2"/>
                    </a:solidFill>
                  </a:rPr>
                  <a:t> </a:t>
                </a:r>
                <a:endParaRPr lang="en-US" altLang="zh-CN" sz="20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algn="ctr" defTabSz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zh-CN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chemeClr val="accent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240584A-E09A-C076-6F11-D6B0A69272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693" y="4757232"/>
                <a:ext cx="1649811" cy="8070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B6EC790-A1D8-43E0-0A8C-56906AB6B4DA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4742994" y="5160753"/>
            <a:ext cx="495699" cy="3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B9B212A6-7796-990F-5F86-FF3A0F0C2A13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rot="5400000">
            <a:off x="3338356" y="1607327"/>
            <a:ext cx="779541" cy="55583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97AACAED-A589-CC1D-0C9B-F45E0F6F6D67}"/>
                  </a:ext>
                </a:extLst>
              </p:cNvPr>
              <p:cNvSpPr/>
              <p:nvPr/>
            </p:nvSpPr>
            <p:spPr>
              <a:xfrm>
                <a:off x="1663601" y="4730050"/>
                <a:ext cx="1530431" cy="861406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wrap="square" lIns="91440" tIns="45720" rIns="91440" bIns="45720" rtlCol="0" anchor="t">
                <a:noAutofit/>
              </a:bodyPr>
              <a:lstStyle/>
              <a:p>
                <a:pPr algn="ctr" defTabSz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e>
                              </m:d>
                            </m:sup>
                          </m:sSup>
                        </m:e>
                      </m:acc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97AACAED-A589-CC1D-0C9B-F45E0F6F6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601" y="4730050"/>
                <a:ext cx="1530431" cy="8614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290B0905-7929-E92F-E7A1-AC003726F3CE}"/>
              </a:ext>
            </a:extLst>
          </p:cNvPr>
          <p:cNvSpPr txBox="1"/>
          <p:nvPr/>
        </p:nvSpPr>
        <p:spPr>
          <a:xfrm>
            <a:off x="384276" y="1623217"/>
            <a:ext cx="6013451" cy="5043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优化目标：损失函数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判断当前预测的质量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Entropy Loss / Mean Squared Error ….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10BB27-BCAD-E8A4-FAA0-610E9D7B21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8030" y="5545210"/>
            <a:ext cx="2580779" cy="379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571C0A0-BED9-38C5-6D19-3DA09C76146F}"/>
                  </a:ext>
                </a:extLst>
              </p:cNvPr>
              <p:cNvSpPr/>
              <p:nvPr/>
            </p:nvSpPr>
            <p:spPr>
              <a:xfrm>
                <a:off x="5238693" y="5849991"/>
                <a:ext cx="1649811" cy="807042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wrap="square" lIns="91440" tIns="45720" rIns="91440" bIns="45720" rtlCol="0" anchor="t">
                <a:noAutofit/>
              </a:bodyPr>
              <a:lstStyle/>
              <a:p>
                <a:pPr algn="ctr" defTabSz="457200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Label</a:t>
                </a:r>
                <a:r>
                  <a:rPr lang="en-US" altLang="zh-CN" sz="2000" b="0" dirty="0">
                    <a:solidFill>
                      <a:schemeClr val="accent2"/>
                    </a:solidFill>
                  </a:rPr>
                  <a:t> </a:t>
                </a:r>
                <a:endParaRPr lang="en-US" altLang="zh-CN" sz="20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algn="ctr" defTabSz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  <a:cs typeface="Times New Roman" panose="020206030504050203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chemeClr val="accent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571C0A0-BED9-38C5-6D19-3DA09C7614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693" y="5849991"/>
                <a:ext cx="1649811" cy="8070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58055B11-2528-47E0-4CA1-DDFB662C8E7C}"/>
              </a:ext>
            </a:extLst>
          </p:cNvPr>
          <p:cNvCxnSpPr>
            <a:cxnSpLocks/>
            <a:stCxn id="36" idx="3"/>
            <a:endCxn id="7" idx="1"/>
          </p:cNvCxnSpPr>
          <p:nvPr/>
        </p:nvCxnSpPr>
        <p:spPr>
          <a:xfrm>
            <a:off x="6888504" y="5160753"/>
            <a:ext cx="609526" cy="5739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1D685647-2AAF-9472-719B-73C8B4E5D484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 flipV="1">
            <a:off x="6888504" y="5734727"/>
            <a:ext cx="609526" cy="5187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4EED7644-08E5-51F5-A57A-68F8F26E732D}"/>
              </a:ext>
            </a:extLst>
          </p:cNvPr>
          <p:cNvSpPr/>
          <p:nvPr/>
        </p:nvSpPr>
        <p:spPr>
          <a:xfrm>
            <a:off x="1284984" y="3044462"/>
            <a:ext cx="6123925" cy="1090388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6881D52-D581-5F85-2A06-0592A4BD8A5D}"/>
                  </a:ext>
                </a:extLst>
              </p:cNvPr>
              <p:cNvSpPr txBox="1"/>
              <p:nvPr/>
            </p:nvSpPr>
            <p:spPr>
              <a:xfrm>
                <a:off x="1284985" y="2438377"/>
                <a:ext cx="2957436" cy="56375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 1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  <m: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6881D52-D581-5F85-2A06-0592A4BD8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985" y="2438377"/>
                <a:ext cx="2957436" cy="563750"/>
              </a:xfrm>
              <a:prstGeom prst="rect">
                <a:avLst/>
              </a:prstGeom>
              <a:blipFill>
                <a:blip r:embed="rId13"/>
                <a:stretch>
                  <a:fillRect l="-3299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>
            <a:extLst>
              <a:ext uri="{FF2B5EF4-FFF2-40B4-BE49-F238E27FC236}">
                <a16:creationId xmlns:a16="http://schemas.microsoft.com/office/drawing/2014/main" id="{F99C05B7-6E81-8083-6179-9BB19E562B16}"/>
              </a:ext>
            </a:extLst>
          </p:cNvPr>
          <p:cNvSpPr/>
          <p:nvPr/>
        </p:nvSpPr>
        <p:spPr>
          <a:xfrm>
            <a:off x="304157" y="4535336"/>
            <a:ext cx="4483743" cy="1170611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D484F59-FA2C-68B6-BF94-CE20757BF66D}"/>
                  </a:ext>
                </a:extLst>
              </p:cNvPr>
              <p:cNvSpPr txBox="1"/>
              <p:nvPr/>
            </p:nvSpPr>
            <p:spPr>
              <a:xfrm>
                <a:off x="224914" y="5642453"/>
                <a:ext cx="2604550" cy="56375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 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𝒐𝒖𝒕</m:t>
                        </m:r>
                        <m: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D484F59-FA2C-68B6-BF94-CE20757BF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14" y="5642453"/>
                <a:ext cx="2604550" cy="563750"/>
              </a:xfrm>
              <a:prstGeom prst="rect">
                <a:avLst/>
              </a:prstGeom>
              <a:blipFill>
                <a:blip r:embed="rId14"/>
                <a:stretch>
                  <a:fillRect l="-3747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A238568A-D79E-FCE3-5300-805061E87421}"/>
              </a:ext>
            </a:extLst>
          </p:cNvPr>
          <p:cNvCxnSpPr>
            <a:cxnSpLocks/>
            <a:stCxn id="7" idx="0"/>
            <a:endCxn id="40" idx="3"/>
          </p:cNvCxnSpPr>
          <p:nvPr/>
        </p:nvCxnSpPr>
        <p:spPr>
          <a:xfrm rot="16200000" flipV="1">
            <a:off x="7120888" y="3877677"/>
            <a:ext cx="1955554" cy="1379511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D924E372-DCA3-C9CB-6D6B-89DD03AB9AFE}"/>
              </a:ext>
            </a:extLst>
          </p:cNvPr>
          <p:cNvCxnSpPr>
            <a:cxnSpLocks/>
            <a:stCxn id="7" idx="0"/>
            <a:endCxn id="42" idx="3"/>
          </p:cNvCxnSpPr>
          <p:nvPr/>
        </p:nvCxnSpPr>
        <p:spPr>
          <a:xfrm rot="16200000" flipV="1">
            <a:off x="6575876" y="3332666"/>
            <a:ext cx="424568" cy="4000520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6F7431EB-D4C3-7D60-857A-910A0155EEF6}"/>
              </a:ext>
            </a:extLst>
          </p:cNvPr>
          <p:cNvSpPr txBox="1"/>
          <p:nvPr/>
        </p:nvSpPr>
        <p:spPr>
          <a:xfrm>
            <a:off x="8858269" y="3915828"/>
            <a:ext cx="2871145" cy="980022"/>
          </a:xfrm>
          <a:prstGeom prst="rect">
            <a:avLst/>
          </a:prstGeom>
          <a:ln w="19050">
            <a:solidFill>
              <a:srgbClr val="0070C0"/>
            </a:solidFill>
            <a:prstDash val="dash"/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Backward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计算梯度并更新网络参数</a:t>
            </a: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3EDC153A-A543-CED4-B207-944DF471FD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94826" y="1922194"/>
            <a:ext cx="1428166" cy="433132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430C16C5-4A7D-48AF-6FFA-A1C8C45537B2}"/>
              </a:ext>
            </a:extLst>
          </p:cNvPr>
          <p:cNvSpPr txBox="1"/>
          <p:nvPr/>
        </p:nvSpPr>
        <p:spPr>
          <a:xfrm>
            <a:off x="6888504" y="1825342"/>
            <a:ext cx="3262572" cy="88985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梯度</a:t>
            </a:r>
            <a:endParaRPr lang="en-US" altLang="zh-CN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决定更新方向</a:t>
            </a:r>
            <a:r>
              <a:rPr lang="en-US" altLang="zh-CN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【</a:t>
            </a:r>
            <a:r>
              <a:rPr lang="zh-CN" alt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链式法则计算</a:t>
            </a:r>
            <a:r>
              <a:rPr lang="en-US" altLang="zh-CN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】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03D0AD8-1CFE-5714-59EA-87CF756E422B}"/>
              </a:ext>
            </a:extLst>
          </p:cNvPr>
          <p:cNvSpPr txBox="1"/>
          <p:nvPr/>
        </p:nvSpPr>
        <p:spPr>
          <a:xfrm>
            <a:off x="9501343" y="1815094"/>
            <a:ext cx="3262572" cy="9000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学习率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决定更新步长</a:t>
            </a:r>
            <a:endParaRPr lang="en-US" altLang="zh-CN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64AEAF5A-C2DB-3C19-ECD8-8551431B8E71}"/>
              </a:ext>
            </a:extLst>
          </p:cNvPr>
          <p:cNvCxnSpPr>
            <a:cxnSpLocks/>
            <a:stCxn id="51" idx="0"/>
            <a:endCxn id="58" idx="2"/>
          </p:cNvCxnSpPr>
          <p:nvPr/>
        </p:nvCxnSpPr>
        <p:spPr>
          <a:xfrm rot="16200000" flipV="1">
            <a:off x="8806499" y="2428485"/>
            <a:ext cx="1200635" cy="1774052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连接符: 肘形 63">
            <a:extLst>
              <a:ext uri="{FF2B5EF4-FFF2-40B4-BE49-F238E27FC236}">
                <a16:creationId xmlns:a16="http://schemas.microsoft.com/office/drawing/2014/main" id="{6B16CAA0-455D-248F-2AEF-380138A077C7}"/>
              </a:ext>
            </a:extLst>
          </p:cNvPr>
          <p:cNvCxnSpPr>
            <a:cxnSpLocks/>
            <a:stCxn id="51" idx="0"/>
            <a:endCxn id="59" idx="2"/>
          </p:cNvCxnSpPr>
          <p:nvPr/>
        </p:nvCxnSpPr>
        <p:spPr>
          <a:xfrm rot="5400000" flipH="1" flipV="1">
            <a:off x="10112917" y="2896117"/>
            <a:ext cx="1200637" cy="838787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4E3EE762-9AD3-68EE-D874-4D07E59250FD}"/>
                  </a:ext>
                </a:extLst>
              </p:cNvPr>
              <p:cNvSpPr txBox="1"/>
              <p:nvPr/>
            </p:nvSpPr>
            <p:spPr>
              <a:xfrm>
                <a:off x="7039540" y="363382"/>
                <a:ext cx="4734551" cy="118936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d>
                        </m:sup>
                      </m:sSubSup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b="1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</a:rPr>
                        <m:t>𝑳𝑹</m:t>
                      </m:r>
                    </m:oMath>
                  </m:oMathPara>
                </a14:m>
                <a:endParaRPr lang="en-US" altLang="zh-CN" sz="2000" b="1" i="0" dirty="0">
                  <a:solidFill>
                    <a:srgbClr val="0070C0"/>
                  </a:solidFill>
                  <a:effectLst/>
                  <a:latin typeface="-apple-system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𝒐𝒖𝒕</m:t>
                              </m:r>
                            </m:e>
                          </m:d>
                        </m:sup>
                      </m:sSubSup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𝒐𝒖𝒕</m:t>
                          </m:r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b="1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</a:rPr>
                        <m:t>𝑳𝑹</m:t>
                      </m:r>
                    </m:oMath>
                  </m:oMathPara>
                </a14:m>
                <a:endParaRPr lang="en-US" altLang="zh-CN" sz="2000" b="1" i="0" dirty="0">
                  <a:solidFill>
                    <a:srgbClr val="0070C0"/>
                  </a:solidFill>
                  <a:effectLst/>
                  <a:latin typeface="-apple-system"/>
                </a:endParaRPr>
              </a:p>
              <a:p>
                <a:endParaRPr lang="en-US" altLang="zh-CN" sz="2000" b="1" i="0" dirty="0">
                  <a:solidFill>
                    <a:srgbClr val="0070C0"/>
                  </a:solidFill>
                  <a:effectLst/>
                  <a:latin typeface="-apple-system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4E3EE762-9AD3-68EE-D874-4D07E5925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540" y="363382"/>
                <a:ext cx="4734551" cy="1189363"/>
              </a:xfrm>
              <a:prstGeom prst="rect">
                <a:avLst/>
              </a:prstGeom>
              <a:blipFill>
                <a:blip r:embed="rId1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710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5B91F-5AD9-E8C5-0754-78EDF7C4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94D8B32-6918-82B8-9396-60B5EB5CDE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Part3 MLP</a:t>
            </a:r>
            <a:r>
              <a:rPr lang="zh-CN" altLang="en-US" dirty="0"/>
              <a:t>基本训练流程与代码实践</a:t>
            </a:r>
          </a:p>
        </p:txBody>
      </p:sp>
    </p:spTree>
    <p:extLst>
      <p:ext uri="{BB962C8B-B14F-4D97-AF65-F5344CB8AC3E}">
        <p14:creationId xmlns:p14="http://schemas.microsoft.com/office/powerpoint/2010/main" val="60688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054F3-7A46-6212-624A-83FA1D1FB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D422B6-3A3C-722B-1037-F730FCDE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6293" y="6232323"/>
            <a:ext cx="1203271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BA8E6-E826-B147-AA17-E3D76A29629C}" type="slidenum"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C2AF0AF-B437-E47F-BC4E-E00C806D0B9A}"/>
              </a:ext>
            </a:extLst>
          </p:cNvPr>
          <p:cNvSpPr txBox="1">
            <a:spLocks/>
          </p:cNvSpPr>
          <p:nvPr/>
        </p:nvSpPr>
        <p:spPr>
          <a:xfrm>
            <a:off x="955049" y="571653"/>
            <a:ext cx="10521388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cap="none" dirty="0">
                <a:latin typeface="Gill Sans MT"/>
                <a:ea typeface="华文中宋" panose="02010600040101010101" pitchFamily="2" charset="-122"/>
              </a:rPr>
              <a:t>代码实践：</a:t>
            </a:r>
            <a:r>
              <a:rPr lang="en-US" altLang="zh-CN" sz="3200" cap="none" dirty="0" err="1">
                <a:latin typeface="Gill Sans MT"/>
                <a:ea typeface="华文中宋" panose="02010600040101010101" pitchFamily="2" charset="-122"/>
              </a:rPr>
              <a:t>Pytorch</a:t>
            </a:r>
            <a:r>
              <a:rPr lang="en-US" altLang="zh-CN" sz="3200" cap="none" dirty="0">
                <a:latin typeface="Gill Sans MT"/>
                <a:ea typeface="华文中宋" panose="02010600040101010101" pitchFamily="2" charset="-122"/>
              </a:rPr>
              <a:t>/Torch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5C30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j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021D6E-335F-C9D0-CA23-4F43D1C14A9E}"/>
              </a:ext>
            </a:extLst>
          </p:cNvPr>
          <p:cNvSpPr txBox="1"/>
          <p:nvPr/>
        </p:nvSpPr>
        <p:spPr>
          <a:xfrm>
            <a:off x="830850" y="1809103"/>
            <a:ext cx="10347542" cy="5043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当前主流的深度学习框架： </a:t>
            </a:r>
            <a:r>
              <a:rPr lang="en-US" altLang="zh-CN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endParaRPr lang="en-US" altLang="zh-C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深度学习框架，神经网络接口</a:t>
            </a:r>
            <a:endParaRPr lang="en-US" altLang="zh-C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最初是由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根据流行的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Torch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框架开发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直观、易于学习，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轻松迁移</a:t>
            </a:r>
            <a:endParaRPr lang="en-US" altLang="zh-CN" sz="2800" b="0" i="0" dirty="0">
              <a:solidFill>
                <a:srgbClr val="191B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BC48E3-4211-90AB-85C3-78DF384A6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557" y="1737509"/>
            <a:ext cx="3014685" cy="27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2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0B1CE-1C85-23C1-7A28-1BC686690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1B1951-3052-60DD-C4BF-09C018C97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6293" y="6232323"/>
            <a:ext cx="1203271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BA8E6-E826-B147-AA17-E3D76A29629C}" type="slidenum"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C6CE02E7-3EC2-E865-11F9-28BC8BD90C37}"/>
              </a:ext>
            </a:extLst>
          </p:cNvPr>
          <p:cNvSpPr txBox="1">
            <a:spLocks/>
          </p:cNvSpPr>
          <p:nvPr/>
        </p:nvSpPr>
        <p:spPr>
          <a:xfrm>
            <a:off x="955049" y="571653"/>
            <a:ext cx="10521388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cap="none" dirty="0">
                <a:latin typeface="Gill Sans MT"/>
                <a:ea typeface="华文中宋" panose="02010600040101010101" pitchFamily="2" charset="-122"/>
              </a:rPr>
              <a:t>代码实践：</a:t>
            </a:r>
            <a:r>
              <a:rPr lang="en-US" altLang="zh-CN" sz="3200" cap="none" dirty="0" err="1">
                <a:latin typeface="Gill Sans MT"/>
                <a:ea typeface="华文中宋" panose="02010600040101010101" pitchFamily="2" charset="-122"/>
              </a:rPr>
              <a:t>Pytorch</a:t>
            </a:r>
            <a:r>
              <a:rPr lang="en-US" altLang="zh-CN" sz="3200" cap="none" dirty="0">
                <a:latin typeface="Gill Sans MT"/>
                <a:ea typeface="华文中宋" panose="02010600040101010101" pitchFamily="2" charset="-122"/>
              </a:rPr>
              <a:t>/Torch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5C30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j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34F6A0-96E7-8C16-DA16-225BC134A1DB}"/>
              </a:ext>
            </a:extLst>
          </p:cNvPr>
          <p:cNvSpPr txBox="1"/>
          <p:nvPr/>
        </p:nvSpPr>
        <p:spPr>
          <a:xfrm>
            <a:off x="715562" y="1586853"/>
            <a:ext cx="10034987" cy="5043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数据存储结构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Tensor </a:t>
            </a:r>
            <a:r>
              <a:rPr lang="zh-CN" alt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en-US" altLang="zh-CN" sz="2000" b="0" i="0" dirty="0" err="1">
                <a:solidFill>
                  <a:srgbClr val="191B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zh-CN" altLang="en-US" sz="2000" b="0" i="0" dirty="0">
                <a:solidFill>
                  <a:srgbClr val="191B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中定义的</a:t>
            </a:r>
            <a:r>
              <a:rPr lang="zh-CN" altLang="en-US" sz="20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多维数组</a:t>
            </a:r>
            <a:r>
              <a:rPr lang="zh-CN" altLang="en-US" sz="2000" b="0" i="0" dirty="0">
                <a:solidFill>
                  <a:srgbClr val="191B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，类似</a:t>
            </a:r>
            <a:r>
              <a:rPr lang="en-US" altLang="zh-CN" sz="2000" b="0" i="0" dirty="0">
                <a:solidFill>
                  <a:srgbClr val="191B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zh-CN" altLang="en-US" sz="2000" b="0" i="0" dirty="0">
                <a:solidFill>
                  <a:srgbClr val="191B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b="0" i="0" dirty="0" err="1">
                <a:solidFill>
                  <a:srgbClr val="191B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ndarray</a:t>
            </a:r>
            <a:endParaRPr lang="en-US" altLang="zh-CN" sz="2000" b="0" i="0" dirty="0">
              <a:solidFill>
                <a:srgbClr val="191B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41F440-5CC8-3D1C-9C5E-F35F81047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9" y="2855686"/>
            <a:ext cx="2270928" cy="36098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30D83A-47EB-A0CE-8CB7-57EBB3B3F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152" y="2972295"/>
            <a:ext cx="2886096" cy="33766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2928D13-ECEF-1B80-474B-533117DF9B6C}"/>
              </a:ext>
            </a:extLst>
          </p:cNvPr>
          <p:cNvSpPr txBox="1"/>
          <p:nvPr/>
        </p:nvSpPr>
        <p:spPr>
          <a:xfrm>
            <a:off x="955049" y="2279574"/>
            <a:ext cx="4429751" cy="5043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b="0" i="0" dirty="0">
                <a:solidFill>
                  <a:srgbClr val="191B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初始化</a:t>
            </a:r>
            <a:endParaRPr lang="en-US" altLang="zh-CN" sz="2000" b="0" i="0" dirty="0">
              <a:solidFill>
                <a:srgbClr val="191B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A8E80E-166F-4929-A1AA-5AB24B9EB23E}"/>
              </a:ext>
            </a:extLst>
          </p:cNvPr>
          <p:cNvSpPr txBox="1"/>
          <p:nvPr/>
        </p:nvSpPr>
        <p:spPr>
          <a:xfrm>
            <a:off x="6854199" y="2288548"/>
            <a:ext cx="4429751" cy="5043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b="0" i="0" dirty="0">
                <a:solidFill>
                  <a:srgbClr val="191B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可自动微分求导</a:t>
            </a:r>
            <a:endParaRPr lang="en-US" altLang="zh-CN" sz="2000" b="0" i="0" dirty="0">
              <a:solidFill>
                <a:srgbClr val="191B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b="0" i="0" dirty="0">
                <a:solidFill>
                  <a:srgbClr val="191B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自带</a:t>
            </a:r>
            <a:r>
              <a:rPr lang="en-US" altLang="zh-CN" sz="2000" b="0" i="0" dirty="0" err="1">
                <a:solidFill>
                  <a:srgbClr val="191B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requires_grad</a:t>
            </a:r>
            <a:r>
              <a:rPr lang="zh-CN" altLang="en-US" sz="2000" b="0" i="0" dirty="0">
                <a:solidFill>
                  <a:srgbClr val="191B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属性，代表是否需要计算梯度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63B5B56-2B6F-5824-E1E0-EEE474748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573" y="3850383"/>
            <a:ext cx="3081001" cy="243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8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D44B9-8D38-CEA6-6381-E0AB11895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7BB8A8-3B64-B5D5-DFF2-B96189EC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6293" y="6232323"/>
            <a:ext cx="1203271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BA8E6-E826-B147-AA17-E3D76A29629C}" type="slidenum"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78FA13C9-684E-F8F6-0671-29FE0168B8C8}"/>
              </a:ext>
            </a:extLst>
          </p:cNvPr>
          <p:cNvSpPr txBox="1">
            <a:spLocks/>
          </p:cNvSpPr>
          <p:nvPr/>
        </p:nvSpPr>
        <p:spPr>
          <a:xfrm>
            <a:off x="955049" y="571653"/>
            <a:ext cx="10521388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cap="none" dirty="0">
                <a:latin typeface="Gill Sans MT"/>
                <a:ea typeface="华文中宋" panose="02010600040101010101" pitchFamily="2" charset="-122"/>
              </a:rPr>
              <a:t>代码实践：</a:t>
            </a:r>
            <a:r>
              <a:rPr lang="en-US" altLang="zh-CN" sz="3200" cap="none" dirty="0" err="1">
                <a:latin typeface="Gill Sans MT"/>
                <a:ea typeface="华文中宋" panose="02010600040101010101" pitchFamily="2" charset="-122"/>
              </a:rPr>
              <a:t>Pytorch</a:t>
            </a:r>
            <a:r>
              <a:rPr lang="en-US" altLang="zh-CN" sz="3200" cap="none" dirty="0">
                <a:latin typeface="Gill Sans MT"/>
                <a:ea typeface="华文中宋" panose="02010600040101010101" pitchFamily="2" charset="-122"/>
              </a:rPr>
              <a:t>/Torch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5C30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j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D120CF-59CA-A8B2-2C4C-5EB4BABC8D3A}"/>
              </a:ext>
            </a:extLst>
          </p:cNvPr>
          <p:cNvSpPr txBox="1"/>
          <p:nvPr/>
        </p:nvSpPr>
        <p:spPr>
          <a:xfrm>
            <a:off x="715562" y="1586853"/>
            <a:ext cx="10034987" cy="5043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torch.nn</a:t>
            </a:r>
            <a:r>
              <a:rPr lang="zh-CN" alt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模块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zh-CN" altLang="en-US" sz="2000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搭建网络</a:t>
            </a:r>
            <a:endParaRPr lang="en-US" altLang="zh-CN" sz="2000" b="0" i="0" dirty="0">
              <a:solidFill>
                <a:srgbClr val="191B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FDF118-0F98-98AB-3420-EC9F6C52E4E0}"/>
              </a:ext>
            </a:extLst>
          </p:cNvPr>
          <p:cNvSpPr txBox="1"/>
          <p:nvPr/>
        </p:nvSpPr>
        <p:spPr>
          <a:xfrm>
            <a:off x="1250777" y="2455702"/>
            <a:ext cx="4429751" cy="5043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b="0" i="0" dirty="0">
                <a:solidFill>
                  <a:srgbClr val="191B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en-US" altLang="zh-CN" sz="2000" b="0" i="0" dirty="0" err="1">
                <a:solidFill>
                  <a:srgbClr val="191B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altLang="zh-CN" sz="2000" b="0" i="0" dirty="0">
                <a:solidFill>
                  <a:srgbClr val="191B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定义网络结构</a:t>
            </a:r>
            <a:endParaRPr lang="en-US" altLang="zh-CN" sz="2000" dirty="0">
              <a:solidFill>
                <a:srgbClr val="191B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b="0" i="0" dirty="0">
                <a:solidFill>
                  <a:srgbClr val="191B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初始化网络参数</a:t>
            </a:r>
            <a:endParaRPr lang="en-US" altLang="zh-CN" sz="2000" b="0" i="0" dirty="0">
              <a:solidFill>
                <a:srgbClr val="191B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b="0" i="0" dirty="0">
                <a:solidFill>
                  <a:srgbClr val="191B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定义网络前向计算过程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8CDC52-C1D0-8CAE-3496-CB527496A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743" y="1282700"/>
            <a:ext cx="5359956" cy="46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9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220DA-229A-A79F-B784-BF1004EA5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39E7F2-8FAC-484B-F0B9-079030E7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6293" y="6232323"/>
            <a:ext cx="1203271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BA8E6-E826-B147-AA17-E3D76A29629C}" type="slidenum"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182A0231-E9D7-E12C-7765-C5C848270A44}"/>
              </a:ext>
            </a:extLst>
          </p:cNvPr>
          <p:cNvSpPr txBox="1">
            <a:spLocks/>
          </p:cNvSpPr>
          <p:nvPr/>
        </p:nvSpPr>
        <p:spPr>
          <a:xfrm>
            <a:off x="955049" y="571653"/>
            <a:ext cx="10521388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cap="none" dirty="0">
                <a:latin typeface="Gill Sans MT"/>
                <a:ea typeface="华文中宋" panose="02010600040101010101" pitchFamily="2" charset="-122"/>
              </a:rPr>
              <a:t>Step1 </a:t>
            </a:r>
            <a:r>
              <a:rPr lang="zh-CN" altLang="en-US" sz="3200" cap="none" dirty="0">
                <a:latin typeface="Gill Sans MT"/>
                <a:ea typeface="华文中宋" panose="02010600040101010101" pitchFamily="2" charset="-122"/>
              </a:rPr>
              <a:t>数据载入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5C30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j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4CFA72-142E-427C-87E8-C43F383F3F46}"/>
              </a:ext>
            </a:extLst>
          </p:cNvPr>
          <p:cNvSpPr txBox="1"/>
          <p:nvPr/>
        </p:nvSpPr>
        <p:spPr>
          <a:xfrm>
            <a:off x="642829" y="1733300"/>
            <a:ext cx="10347542" cy="5043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处理：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One-hot 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编码</a:t>
            </a:r>
            <a:endParaRPr lang="en-US" altLang="zh-C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针对分类任务，将类别数字转变为长度为类别数的向量</a:t>
            </a:r>
            <a:endParaRPr lang="en-US" altLang="zh-CN" sz="1600" b="0" i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4A675C-AD1A-0DFB-D733-464C9EBD9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9" y="2951947"/>
            <a:ext cx="5472153" cy="23384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7454CEA-0E12-BCE2-1F3D-8A04E4913C92}"/>
              </a:ext>
            </a:extLst>
          </p:cNvPr>
          <p:cNvSpPr txBox="1"/>
          <p:nvPr/>
        </p:nvSpPr>
        <p:spPr>
          <a:xfrm>
            <a:off x="6604000" y="1691826"/>
            <a:ext cx="5219700" cy="5043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数据处理：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归一化</a:t>
            </a:r>
            <a:endParaRPr lang="en-US" altLang="zh-C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将数据的所有特征都映射到同一尺度上，这样可以避免由于量纲的不同使数据的某些特征形成主导作用。</a:t>
            </a:r>
            <a:endParaRPr lang="en-US" altLang="zh-CN" sz="1600" b="0" i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EE87BD-AD79-2551-C2F5-01DD2F1BB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609" y="3582533"/>
            <a:ext cx="3234541" cy="316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8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38A19-D364-1EFF-DC29-75EB897C0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226C48-37B1-9E4E-6014-C4AED8CD4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6293" y="6232323"/>
            <a:ext cx="1203271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BA8E6-E826-B147-AA17-E3D76A29629C}" type="slidenum"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30882CA8-4981-7FE0-A7E3-0DD3D06F54CF}"/>
              </a:ext>
            </a:extLst>
          </p:cNvPr>
          <p:cNvSpPr txBox="1">
            <a:spLocks/>
          </p:cNvSpPr>
          <p:nvPr/>
        </p:nvSpPr>
        <p:spPr>
          <a:xfrm>
            <a:off x="955049" y="571653"/>
            <a:ext cx="10521388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cap="none" dirty="0">
                <a:latin typeface="Gill Sans MT"/>
                <a:ea typeface="华文中宋" panose="02010600040101010101" pitchFamily="2" charset="-122"/>
              </a:rPr>
              <a:t>Step2 MLP</a:t>
            </a:r>
            <a:r>
              <a:rPr lang="zh-CN" altLang="en-US" sz="3200" cap="none" dirty="0">
                <a:latin typeface="Gill Sans MT"/>
                <a:ea typeface="华文中宋" panose="02010600040101010101" pitchFamily="2" charset="-122"/>
              </a:rPr>
              <a:t>网络结构设计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5C30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j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E862FE-05D9-1D3C-FEB0-BA57A1725C21}"/>
              </a:ext>
            </a:extLst>
          </p:cNvPr>
          <p:cNvSpPr txBox="1"/>
          <p:nvPr/>
        </p:nvSpPr>
        <p:spPr>
          <a:xfrm>
            <a:off x="1557229" y="2228600"/>
            <a:ext cx="4818171" cy="5043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全连接层：</a:t>
            </a:r>
            <a:r>
              <a:rPr lang="en-US" altLang="zh-CN" sz="2000" b="0" i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nn.Linear</a:t>
            </a:r>
            <a:endParaRPr lang="en-US" altLang="zh-CN" sz="2000" b="0" i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激活函数：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nn.ReLU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000" b="0" i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参数初始化：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0" i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torch.nn.init.xavier_uniform</a:t>
            </a:r>
            <a:r>
              <a:rPr lang="en-US" altLang="zh-CN" sz="2000" b="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_()</a:t>
            </a:r>
          </a:p>
          <a:p>
            <a:pPr>
              <a:lnSpc>
                <a:spcPct val="150000"/>
              </a:lnSpc>
            </a:pPr>
            <a:r>
              <a:rPr lang="en-US" altLang="zh-CN" sz="2000" b="0" i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torch.nn.init.zeros</a:t>
            </a:r>
            <a:r>
              <a:rPr lang="en-US" altLang="zh-CN" sz="2000" b="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_()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6A11D8-0E17-D353-FFC4-B1F0C61CB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040" y="850900"/>
            <a:ext cx="5451916" cy="531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4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C4748-9CAD-5CEE-E1D6-16DA0B655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BBD76B-2FBE-19CE-71AE-70BA601F9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6293" y="6232323"/>
            <a:ext cx="1203271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BA8E6-E826-B147-AA17-E3D76A29629C}" type="slidenum"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D7ADA5E1-14D0-8292-D4AD-B4049C01733C}"/>
              </a:ext>
            </a:extLst>
          </p:cNvPr>
          <p:cNvSpPr txBox="1">
            <a:spLocks/>
          </p:cNvSpPr>
          <p:nvPr/>
        </p:nvSpPr>
        <p:spPr>
          <a:xfrm>
            <a:off x="955049" y="571653"/>
            <a:ext cx="10521388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cap="none" dirty="0">
                <a:latin typeface="Gill Sans MT"/>
                <a:ea typeface="华文中宋" panose="02010600040101010101" pitchFamily="2" charset="-122"/>
              </a:rPr>
              <a:t>Step3 </a:t>
            </a:r>
            <a:r>
              <a:rPr lang="zh-CN" altLang="en-US" sz="3200" cap="none" dirty="0">
                <a:latin typeface="Gill Sans MT"/>
                <a:ea typeface="华文中宋" panose="02010600040101010101" pitchFamily="2" charset="-122"/>
              </a:rPr>
              <a:t>开始训练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5C30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j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CB6264-B48D-E06B-CBF0-6401E53924AD}"/>
              </a:ext>
            </a:extLst>
          </p:cNvPr>
          <p:cNvSpPr txBox="1"/>
          <p:nvPr/>
        </p:nvSpPr>
        <p:spPr>
          <a:xfrm>
            <a:off x="1225440" y="2293375"/>
            <a:ext cx="4818171" cy="5043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可调参数：</a:t>
            </a:r>
            <a:endParaRPr lang="en-US" altLang="zh-CN" sz="2000" b="0" i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Max_epoch</a:t>
            </a:r>
            <a:endParaRPr lang="en-US" altLang="zh-CN" sz="2000" b="0" i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>
              <a:lnSpc>
                <a:spcPct val="150000"/>
              </a:lnSpc>
            </a:pPr>
            <a:endParaRPr lang="en-US" altLang="zh-CN" sz="2000" b="0" i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000" b="0" i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8E4EB9-C0A9-84D6-9B7F-905EF1DFB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314" y="1530350"/>
            <a:ext cx="7914646" cy="437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2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目录</a:t>
            </a:r>
          </a:p>
        </p:txBody>
      </p:sp>
      <p:sp>
        <p:nvSpPr>
          <p:cNvPr id="9" name="内容占位符 4"/>
          <p:cNvSpPr>
            <a:spLocks noGrp="1"/>
          </p:cNvSpPr>
          <p:nvPr>
            <p:ph idx="1"/>
          </p:nvPr>
        </p:nvSpPr>
        <p:spPr>
          <a:xfrm>
            <a:off x="1431882" y="1675898"/>
            <a:ext cx="10521387" cy="39986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dirty="0"/>
              <a:t>深度学习简介</a:t>
            </a:r>
            <a:endParaRPr lang="en-US" altLang="zh-CN" sz="2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dirty="0"/>
              <a:t>基本神经网络 </a:t>
            </a:r>
            <a:r>
              <a:rPr lang="en-US" altLang="zh-CN" sz="2400" dirty="0"/>
              <a:t>—— </a:t>
            </a:r>
            <a:r>
              <a:rPr lang="zh-CN" altLang="en-US" sz="2400" dirty="0"/>
              <a:t>多层感知机</a:t>
            </a:r>
            <a:r>
              <a:rPr lang="en-US" altLang="zh-CN" sz="2400" dirty="0"/>
              <a:t>MLP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dirty="0"/>
              <a:t>MLP</a:t>
            </a:r>
            <a:r>
              <a:rPr lang="zh-CN" altLang="en-US" sz="2400" dirty="0"/>
              <a:t>基本训练流程与代码实践</a:t>
            </a:r>
            <a:endParaRPr lang="en-US" altLang="zh-CN" sz="2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dirty="0"/>
              <a:t>其他内容选讲</a:t>
            </a:r>
            <a:endParaRPr lang="en-US" altLang="zh-CN" sz="2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sz="2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7B292-75E1-4932-CA0A-2917A937C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F80ADE-8E28-51B1-4F4E-D104678FD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6293" y="6232323"/>
            <a:ext cx="1203271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BA8E6-E826-B147-AA17-E3D76A29629C}" type="slidenum"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92FF49E-A8DC-A925-BCEF-493D10509D3A}"/>
              </a:ext>
            </a:extLst>
          </p:cNvPr>
          <p:cNvSpPr txBox="1">
            <a:spLocks/>
          </p:cNvSpPr>
          <p:nvPr/>
        </p:nvSpPr>
        <p:spPr>
          <a:xfrm>
            <a:off x="955049" y="571653"/>
            <a:ext cx="10521388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cap="none" dirty="0" err="1">
                <a:latin typeface="Gill Sans MT"/>
                <a:ea typeface="华文中宋" panose="02010600040101010101" pitchFamily="2" charset="-122"/>
              </a:rPr>
              <a:t>Pytorch</a:t>
            </a:r>
            <a:r>
              <a:rPr lang="zh-CN" altLang="en-US" sz="3200" cap="none" dirty="0">
                <a:latin typeface="Gill Sans MT"/>
                <a:ea typeface="华文中宋" panose="02010600040101010101" pitchFamily="2" charset="-122"/>
              </a:rPr>
              <a:t>实践：</a:t>
            </a:r>
            <a:r>
              <a:rPr lang="en-US" altLang="zh-CN" sz="3200" cap="none" dirty="0">
                <a:latin typeface="Gill Sans MT"/>
                <a:ea typeface="华文中宋" panose="02010600040101010101" pitchFamily="2" charset="-122"/>
              </a:rPr>
              <a:t> </a:t>
            </a:r>
            <a:r>
              <a:rPr lang="en-US" altLang="zh-CN" sz="3200" cap="none" dirty="0" err="1">
                <a:latin typeface="Gill Sans MT"/>
                <a:ea typeface="华文中宋" panose="02010600040101010101" pitchFamily="2" charset="-122"/>
              </a:rPr>
              <a:t>Jupyter</a:t>
            </a:r>
            <a:r>
              <a:rPr lang="en-US" altLang="zh-CN" sz="3200" cap="none" dirty="0">
                <a:latin typeface="Gill Sans MT"/>
                <a:ea typeface="华文中宋" panose="02010600040101010101" pitchFamily="2" charset="-122"/>
              </a:rPr>
              <a:t> Demo 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5C30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j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7C80AB-864B-6E8B-4492-31EA6E3E0017}"/>
              </a:ext>
            </a:extLst>
          </p:cNvPr>
          <p:cNvSpPr txBox="1"/>
          <p:nvPr/>
        </p:nvSpPr>
        <p:spPr>
          <a:xfrm>
            <a:off x="922229" y="1809103"/>
            <a:ext cx="10347542" cy="5043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MLP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Baisc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Forward / Backward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full training &amp; testing demo [dataset: </a:t>
            </a:r>
            <a:r>
              <a:rPr lang="en-US" altLang="zh-CN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BreastCancer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altLang="zh-CN" sz="2800" b="0" i="0" dirty="0">
              <a:solidFill>
                <a:srgbClr val="191B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1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A1EBA-D5E3-B1A3-5B38-0C40DFB61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917C677-1336-9545-E822-BB4164F33D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Part4 </a:t>
            </a:r>
            <a:r>
              <a:rPr lang="zh-CN" altLang="en-US" dirty="0"/>
              <a:t>其他内容选讲</a:t>
            </a:r>
          </a:p>
        </p:txBody>
      </p:sp>
    </p:spTree>
    <p:extLst>
      <p:ext uri="{BB962C8B-B14F-4D97-AF65-F5344CB8AC3E}">
        <p14:creationId xmlns:p14="http://schemas.microsoft.com/office/powerpoint/2010/main" val="8544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E3874-C199-CF32-8FE4-AEC7E20C8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6F6739-E154-7187-3219-BDC175E3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6293" y="6232323"/>
            <a:ext cx="1203271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BA8E6-E826-B147-AA17-E3D76A29629C}" type="slidenum"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0BA8CD22-4322-3D2B-7071-6E4D5A3D33B9}"/>
              </a:ext>
            </a:extLst>
          </p:cNvPr>
          <p:cNvSpPr txBox="1">
            <a:spLocks/>
          </p:cNvSpPr>
          <p:nvPr/>
        </p:nvSpPr>
        <p:spPr>
          <a:xfrm>
            <a:off x="955049" y="571653"/>
            <a:ext cx="10521388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cap="none" dirty="0">
                <a:latin typeface="Gill Sans MT"/>
                <a:ea typeface="华文中宋" panose="02010600040101010101" pitchFamily="2" charset="-122"/>
              </a:rPr>
              <a:t>CNN </a:t>
            </a:r>
            <a:r>
              <a:rPr lang="zh-CN" altLang="en-US" sz="3200" cap="none" dirty="0">
                <a:latin typeface="Gill Sans MT"/>
                <a:ea typeface="华文中宋" panose="02010600040101010101" pitchFamily="2" charset="-122"/>
              </a:rPr>
              <a:t>卷积神经网络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5C30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j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BF446E-67FC-633E-0A91-E0384FEF4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2169407"/>
            <a:ext cx="7443054" cy="41169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9B981B-273E-2E7F-1141-8D3AC0E0C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016" y="670709"/>
            <a:ext cx="3109935" cy="270988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72389EB-1077-6E02-FB15-30F58E4672EB}"/>
              </a:ext>
            </a:extLst>
          </p:cNvPr>
          <p:cNvSpPr txBox="1"/>
          <p:nvPr/>
        </p:nvSpPr>
        <p:spPr>
          <a:xfrm>
            <a:off x="471379" y="1586853"/>
            <a:ext cx="10347542" cy="5043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0" i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卷积层 </a:t>
            </a:r>
            <a:r>
              <a:rPr lang="en-US" altLang="zh-CN" sz="2000" b="0" i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en-US" altLang="zh-CN" sz="2400" b="0" i="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8E40DB-2BE8-DE31-8900-B6BEC9BD06FD}"/>
              </a:ext>
            </a:extLst>
          </p:cNvPr>
          <p:cNvSpPr txBox="1"/>
          <p:nvPr/>
        </p:nvSpPr>
        <p:spPr>
          <a:xfrm>
            <a:off x="8456728" y="116831"/>
            <a:ext cx="6405671" cy="5043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0" i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填充层 </a:t>
            </a:r>
            <a:r>
              <a:rPr lang="en-US" altLang="zh-CN" sz="2000" b="0" i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  <a:endParaRPr lang="en-US" altLang="zh-CN" sz="2400" b="0" i="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2E639E0-3EDA-7683-22E6-53ECC6736345}"/>
              </a:ext>
            </a:extLst>
          </p:cNvPr>
          <p:cNvSpPr txBox="1"/>
          <p:nvPr/>
        </p:nvSpPr>
        <p:spPr>
          <a:xfrm>
            <a:off x="8456728" y="3477410"/>
            <a:ext cx="6405671" cy="5043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池化层</a:t>
            </a:r>
            <a:r>
              <a:rPr lang="zh-CN" altLang="en-US" sz="2000" b="0" i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0" i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lang="en-US" altLang="zh-CN" sz="2400" b="0" i="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C12EFB1-CB30-DE82-3E34-F8B332D65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193" y="4061361"/>
            <a:ext cx="4599557" cy="209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0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2861E-0562-28EC-48AA-0406C0191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FB4F39-7149-3FFF-51EA-183EB4089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6293" y="6232323"/>
            <a:ext cx="1203271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BA8E6-E826-B147-AA17-E3D76A29629C}" type="slidenum"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BD34443A-E4EC-BDE2-127D-0003A77BF538}"/>
              </a:ext>
            </a:extLst>
          </p:cNvPr>
          <p:cNvSpPr txBox="1">
            <a:spLocks/>
          </p:cNvSpPr>
          <p:nvPr/>
        </p:nvSpPr>
        <p:spPr>
          <a:xfrm>
            <a:off x="955049" y="571653"/>
            <a:ext cx="10521388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cap="none" dirty="0">
                <a:latin typeface="Gill Sans MT"/>
                <a:ea typeface="华文中宋" panose="02010600040101010101" pitchFamily="2" charset="-122"/>
              </a:rPr>
              <a:t>CNN </a:t>
            </a:r>
            <a:r>
              <a:rPr lang="zh-CN" altLang="en-US" sz="3200" cap="none" dirty="0">
                <a:latin typeface="Gill Sans MT"/>
                <a:ea typeface="华文中宋" panose="02010600040101010101" pitchFamily="2" charset="-122"/>
              </a:rPr>
              <a:t>卷积神经网络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5C30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j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C69E06-57BC-8642-283A-2A7FC2383AF1}"/>
              </a:ext>
            </a:extLst>
          </p:cNvPr>
          <p:cNvSpPr txBox="1"/>
          <p:nvPr/>
        </p:nvSpPr>
        <p:spPr>
          <a:xfrm>
            <a:off x="922229" y="1586853"/>
            <a:ext cx="10347542" cy="5043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网络结构概述</a:t>
            </a:r>
            <a:endParaRPr lang="en-US" altLang="zh-CN" sz="2400" b="0" i="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32BF58F-5FD2-00BC-05C1-A6A9AD545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2218320"/>
            <a:ext cx="7761404" cy="374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94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EE12D-F2F0-3A9F-8F3D-32DE7ED08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3D16D0-F9B8-EDAC-4AF1-254958CC8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6293" y="6232323"/>
            <a:ext cx="1203271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BA8E6-E826-B147-AA17-E3D76A29629C}" type="slidenum"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E0E3EDC5-C164-0ED7-FBA7-51A4790AFBAE}"/>
              </a:ext>
            </a:extLst>
          </p:cNvPr>
          <p:cNvSpPr txBox="1">
            <a:spLocks/>
          </p:cNvSpPr>
          <p:nvPr/>
        </p:nvSpPr>
        <p:spPr>
          <a:xfrm>
            <a:off x="955049" y="571653"/>
            <a:ext cx="10521388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cap="none" dirty="0">
                <a:latin typeface="Gill Sans MT"/>
                <a:ea typeface="华文中宋" panose="02010600040101010101" pitchFamily="2" charset="-122"/>
              </a:rPr>
              <a:t>PINN(Physics Informed Neural Network)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5C30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j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2F2233-3F79-DFDB-C901-D272A6417AA3}"/>
              </a:ext>
            </a:extLst>
          </p:cNvPr>
          <p:cNvSpPr txBox="1"/>
          <p:nvPr/>
        </p:nvSpPr>
        <p:spPr>
          <a:xfrm>
            <a:off x="889409" y="1406104"/>
            <a:ext cx="10347542" cy="5043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内嵌物理知识神经网络 （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Physics Informed Neural Network</a:t>
            </a:r>
            <a:r>
              <a:rPr lang="zh-CN" alt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，简称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PINN</a:t>
            </a:r>
            <a:r>
              <a:rPr lang="zh-CN" alt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 是一种科学机器在传统数值领域的应用方法，特别是用于解决与偏微分方程 （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PDE</a:t>
            </a:r>
            <a:r>
              <a:rPr lang="zh-CN" alt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 相关的各种问题，包括方程求解、参数反演、模型发现、控制与优化等。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E10DADE-1DE3-82BC-CD04-6BBB1AA72129}"/>
              </a:ext>
            </a:extLst>
          </p:cNvPr>
          <p:cNvSpPr/>
          <p:nvPr/>
        </p:nvSpPr>
        <p:spPr>
          <a:xfrm>
            <a:off x="1902800" y="3087489"/>
            <a:ext cx="3233280" cy="454376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pPr algn="ctr" defTabSz="457200">
              <a:lnSpc>
                <a:spcPct val="120000"/>
              </a:lnSpc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最小化神经网络的损失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8EFFEED-2051-2FDA-A081-2790C5429D5D}"/>
              </a:ext>
            </a:extLst>
          </p:cNvPr>
          <p:cNvSpPr/>
          <p:nvPr/>
        </p:nvSpPr>
        <p:spPr>
          <a:xfrm>
            <a:off x="6952180" y="3090588"/>
            <a:ext cx="3233280" cy="454376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pPr algn="ctr" defTabSz="457200">
              <a:lnSpc>
                <a:spcPct val="120000"/>
              </a:lnSpc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PDE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的近似解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5AD2BCA-EAA3-5EEC-9C5C-5FBB5FB6FCF3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5136080" y="3314677"/>
            <a:ext cx="1816100" cy="30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7B079C24-357B-CE4C-2579-9BE43E680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93" y="4237776"/>
            <a:ext cx="7607300" cy="23596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F7590FE-E02D-5074-DC0D-87216ADD5583}"/>
              </a:ext>
            </a:extLst>
          </p:cNvPr>
          <p:cNvSpPr txBox="1"/>
          <p:nvPr/>
        </p:nvSpPr>
        <p:spPr>
          <a:xfrm>
            <a:off x="856589" y="3593170"/>
            <a:ext cx="10347542" cy="5043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利用物理规律指导网络结构的设计，弥补数据量的不足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29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2567D-880A-A720-3C0C-8C58FBE33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013ADE6-9476-7D41-EE8D-C36A6EBA8F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54717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Part1 </a:t>
            </a:r>
            <a:r>
              <a:rPr lang="zh-CN" altLang="en-US" dirty="0"/>
              <a:t>深度学习简介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7C2B2-8C22-C0E7-DFD2-B1C12A646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D36C04E-F844-0104-4668-6736D067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072" y="3094876"/>
            <a:ext cx="3616951" cy="366591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05513B-F717-E7FA-8F98-C1133BFE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6293" y="6232323"/>
            <a:ext cx="1203271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BA8E6-E826-B147-AA17-E3D76A29629C}" type="slidenum"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A3D9CF27-692A-40CF-4886-E3CB296A6F7B}"/>
              </a:ext>
            </a:extLst>
          </p:cNvPr>
          <p:cNvSpPr txBox="1">
            <a:spLocks/>
          </p:cNvSpPr>
          <p:nvPr/>
        </p:nvSpPr>
        <p:spPr>
          <a:xfrm>
            <a:off x="955049" y="571653"/>
            <a:ext cx="10521388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j-cs"/>
              </a:rPr>
              <a:t>深度学习基本介绍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5C30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4851EC-FD60-9C6F-AA78-F25CD828953E}"/>
              </a:ext>
            </a:extLst>
          </p:cNvPr>
          <p:cNvSpPr txBox="1"/>
          <p:nvPr/>
        </p:nvSpPr>
        <p:spPr>
          <a:xfrm>
            <a:off x="571605" y="1568415"/>
            <a:ext cx="11198130" cy="152646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深度学习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(DL, Deep Learning)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机器学习</a:t>
            </a:r>
            <a:r>
              <a:rPr lang="en-US" altLang="zh-C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(ML, Machine Learning)</a:t>
            </a:r>
            <a:r>
              <a:rPr lang="zh-CN" alt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领域中一个研究方向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 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目前没有标准定义，主要可以看作是</a:t>
            </a:r>
            <a:r>
              <a:rPr lang="zh-CN" alt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人工神经网络（</a:t>
            </a:r>
            <a:r>
              <a:rPr lang="en-US" altLang="zh-C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ANNs</a:t>
            </a:r>
            <a:r>
              <a:rPr lang="zh-CN" alt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的高级模型，这些技术被用作实现人工智能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(AI)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的工具。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558719AC-6C28-7B9E-66DF-984921DC4A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93C66D-B202-4732-FEE0-8E1889EB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084" y="3280904"/>
            <a:ext cx="5304837" cy="329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2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0B156-E040-07B4-5B2C-C77D477C4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222B12-5757-D6B5-64C9-D99FC51E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6293" y="6232323"/>
            <a:ext cx="1203271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BA8E6-E826-B147-AA17-E3D76A29629C}" type="slidenum"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63507AC9-FB15-CA47-A902-03A8D87A5949}"/>
              </a:ext>
            </a:extLst>
          </p:cNvPr>
          <p:cNvSpPr txBox="1">
            <a:spLocks/>
          </p:cNvSpPr>
          <p:nvPr/>
        </p:nvSpPr>
        <p:spPr>
          <a:xfrm>
            <a:off x="955049" y="571653"/>
            <a:ext cx="10521388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j-cs"/>
              </a:rPr>
              <a:t>感知机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j-cs"/>
              </a:rPr>
              <a:t>Perception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0A8C2A-7044-DF66-0A8B-56848D1E2AA3}"/>
              </a:ext>
            </a:extLst>
          </p:cNvPr>
          <p:cNvSpPr txBox="1"/>
          <p:nvPr/>
        </p:nvSpPr>
        <p:spPr>
          <a:xfrm>
            <a:off x="533076" y="1586853"/>
            <a:ext cx="11365333" cy="5043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1957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Frank Rosenblatt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设计了第一个神经网络，提出了</a:t>
            </a:r>
            <a:r>
              <a:rPr lang="zh-CN" altLang="en-US" sz="24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基本的</a:t>
            </a:r>
            <a:r>
              <a:rPr lang="en-US" altLang="zh-CN" sz="24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Perception</a:t>
            </a:r>
            <a:r>
              <a:rPr lang="zh-CN" altLang="en-US" sz="24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感知机结构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，但随后的整个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1960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年代，深度学习领域并没有得到进一步的发展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44C091CC-A3A3-64D4-0B08-A77F89B359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E20B9A-E30B-B853-CA83-D80A07079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86" y="2954230"/>
            <a:ext cx="11260514" cy="24935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C9E70FF-FA70-17EF-159D-962E3F1DC9A4}"/>
                  </a:ext>
                </a:extLst>
              </p:cNvPr>
              <p:cNvSpPr txBox="1"/>
              <p:nvPr/>
            </p:nvSpPr>
            <p:spPr>
              <a:xfrm>
                <a:off x="955049" y="5770187"/>
                <a:ext cx="10347542" cy="86009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91B1F"/>
                          </a:solidFill>
                          <a:effectLst/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US" altLang="zh-CN" sz="2800" b="0" i="1" smtClean="0">
                          <a:solidFill>
                            <a:srgbClr val="191B1F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191B1F"/>
                          </a:solidFill>
                          <a:effectLst/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altLang="zh-CN" sz="2800" b="0" i="1" smtClean="0">
                          <a:solidFill>
                            <a:srgbClr val="191B1F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b="0" i="1" smtClean="0">
                          <a:solidFill>
                            <a:srgbClr val="191B1F"/>
                          </a:solidFill>
                          <a:effectLst/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US" altLang="zh-CN" sz="2800" b="0" i="1" smtClean="0">
                          <a:solidFill>
                            <a:srgbClr val="191B1F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rgbClr val="191B1F"/>
                          </a:solidFill>
                          <a:effectLst/>
                          <a:latin typeface="Cambria Math" panose="02040503050406030204" pitchFamily="18" charset="0"/>
                        </a:rPr>
                        <m:t>𝐵𝑖𝑎𝑠</m:t>
                      </m:r>
                    </m:oMath>
                  </m:oMathPara>
                </a14:m>
                <a:endParaRPr lang="en-US" altLang="zh-CN" sz="2800" b="0" i="0" dirty="0">
                  <a:solidFill>
                    <a:srgbClr val="191B1F"/>
                  </a:solidFill>
                  <a:effectLst/>
                  <a:latin typeface="-apple-system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191B1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191B1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191B1F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191B1F"/>
                          </a:solidFill>
                          <a:effectLst/>
                          <a:latin typeface="Cambria Math" panose="02040503050406030204" pitchFamily="18" charset="0"/>
                        </a:rPr>
                        <m:t>𝑊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191B1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191B1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191B1F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rgbClr val="191B1F"/>
                          </a:solidFill>
                          <a:effectLst/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zh-CN" sz="2800" b="0" i="0" dirty="0">
                  <a:solidFill>
                    <a:srgbClr val="191B1F"/>
                  </a:solidFill>
                  <a:effectLst/>
                  <a:latin typeface="-apple-system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C9E70FF-FA70-17EF-159D-962E3F1D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9" y="5770187"/>
                <a:ext cx="10347542" cy="860096"/>
              </a:xfrm>
              <a:prstGeom prst="rect">
                <a:avLst/>
              </a:prstGeom>
              <a:blipFill>
                <a:blip r:embed="rId3"/>
                <a:stretch>
                  <a:fillRect b="-28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295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D4363-3F16-419A-B69D-F384238B1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B46735-F981-5159-B926-7F633119E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6293" y="6232323"/>
            <a:ext cx="1203271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BA8E6-E826-B147-AA17-E3D76A29629C}" type="slidenum"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E36303D-2BCA-5199-0079-058143885059}"/>
              </a:ext>
            </a:extLst>
          </p:cNvPr>
          <p:cNvSpPr txBox="1">
            <a:spLocks/>
          </p:cNvSpPr>
          <p:nvPr/>
        </p:nvSpPr>
        <p:spPr>
          <a:xfrm>
            <a:off x="955049" y="571653"/>
            <a:ext cx="10521388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j-cs"/>
              </a:rPr>
              <a:t>多层感知机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j-cs"/>
              </a:rPr>
              <a:t>Multiple Layer Perception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D22153-8FCA-F778-9FEA-BB5675A4AA06}"/>
              </a:ext>
            </a:extLst>
          </p:cNvPr>
          <p:cNvSpPr txBox="1"/>
          <p:nvPr/>
        </p:nvSpPr>
        <p:spPr>
          <a:xfrm>
            <a:off x="488949" y="1927376"/>
            <a:ext cx="5003801" cy="5043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1985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年，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Geoffrey Hinton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多个隐藏层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来代替感知机中原先的单个特征层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【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层数增加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】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并使用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BP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反向传播算法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Back-propagation algorithm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in 1969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practicable in 1974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）来更新计算网络参数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BB5C78D-6122-924D-263F-1FE4745885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E18373-8EC4-BAE6-CD6F-8ACBB3BE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387455"/>
            <a:ext cx="5670550" cy="304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3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B23A204-118A-3A80-F0D4-B6908D25D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88" y="1028766"/>
            <a:ext cx="10638424" cy="546153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782271-31D6-3D90-83AB-3281E160F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6293" y="6232323"/>
            <a:ext cx="1203271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BA8E6-E826-B147-AA17-E3D76A29629C}" type="slidenum"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1D58792-33BD-8910-0E9D-284C55325A87}"/>
              </a:ext>
            </a:extLst>
          </p:cNvPr>
          <p:cNvSpPr txBox="1">
            <a:spLocks/>
          </p:cNvSpPr>
          <p:nvPr/>
        </p:nvSpPr>
        <p:spPr>
          <a:xfrm>
            <a:off x="955049" y="571653"/>
            <a:ext cx="10521388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j-cs"/>
              </a:rPr>
              <a:t>深度学习发展历史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5C30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319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C6307-BDDD-B3B3-4F2A-912207D04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C32978-072F-10D3-5139-F44730B5B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6293" y="6232323"/>
            <a:ext cx="1203271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BA8E6-E826-B147-AA17-E3D76A29629C}" type="slidenum"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AF91E9D1-93B6-15A9-34A0-BA20392D4EC5}"/>
              </a:ext>
            </a:extLst>
          </p:cNvPr>
          <p:cNvSpPr txBox="1">
            <a:spLocks/>
          </p:cNvSpPr>
          <p:nvPr/>
        </p:nvSpPr>
        <p:spPr>
          <a:xfrm>
            <a:off x="955049" y="571653"/>
            <a:ext cx="10521388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Gill Sans MT"/>
                <a:ea typeface="华文中宋" panose="02010600040101010101" pitchFamily="2" charset="-122"/>
                <a:cs typeface="+mj-cs"/>
              </a:rPr>
              <a:t>深度学习发展历史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5C307D"/>
              </a:solidFill>
              <a:effectLst/>
              <a:uLnTx/>
              <a:uFillTx/>
              <a:latin typeface="Gill Sans MT"/>
              <a:ea typeface="华文中宋" panose="02010600040101010101" pitchFamily="2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9417EC-FAB5-5076-D3AB-17B20246D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05" y="1682864"/>
            <a:ext cx="9967985" cy="49577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B973DD-1236-F22A-3B0B-E077EB7B485A}"/>
              </a:ext>
            </a:extLst>
          </p:cNvPr>
          <p:cNvSpPr txBox="1"/>
          <p:nvPr/>
        </p:nvSpPr>
        <p:spPr>
          <a:xfrm>
            <a:off x="889409" y="1586853"/>
            <a:ext cx="10347542" cy="5043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随着更复杂的网络结构逐步发展，深度学习领域逐步收到关注</a:t>
            </a:r>
            <a:endParaRPr lang="en-US" altLang="zh-CN" sz="2800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7904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FEDAD-3C7A-16F0-2A32-F83AA5142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99D023-80A4-3F64-4D49-1B539E34AA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Part2 </a:t>
            </a:r>
            <a:r>
              <a:rPr lang="zh-CN" altLang="en-US" dirty="0"/>
              <a:t>基本神经网络 </a:t>
            </a:r>
            <a:r>
              <a:rPr lang="en-US" altLang="zh-CN" dirty="0"/>
              <a:t>—— </a:t>
            </a:r>
            <a:r>
              <a:rPr lang="zh-CN" altLang="en-US" dirty="0"/>
              <a:t>多层感知机</a:t>
            </a:r>
            <a:r>
              <a:rPr lang="en-US" altLang="zh-CN" dirty="0"/>
              <a:t>MLP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545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清华简约主题-扁平-16:9">
  <a:themeElements>
    <a:clrScheme name="自定义 6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5B2F7C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红利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txDef>
      <a:spPr/>
      <a:bodyPr vert="horz" wrap="square" lIns="91440" tIns="45720" rIns="91440" bIns="45720" rtlCol="0" anchor="t">
        <a:noAutofit/>
      </a:bodyPr>
      <a:lstStyle>
        <a:defPPr marL="0" indent="0" algn="l">
          <a:lnSpc>
            <a:spcPct val="120000"/>
          </a:lnSpc>
          <a:spcBef>
            <a:spcPts val="0"/>
          </a:spcBef>
          <a:spcAft>
            <a:spcPts val="0"/>
          </a:spcAft>
          <a:buNone/>
          <a:defRPr b="1" dirty="0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1721</TotalTime>
  <Words>822</Words>
  <Application>Microsoft Office PowerPoint</Application>
  <PresentationFormat>宽屏</PresentationFormat>
  <Paragraphs>160</Paragraphs>
  <Slides>25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-apple-system</vt:lpstr>
      <vt:lpstr>等线</vt:lpstr>
      <vt:lpstr>等线 Light</vt:lpstr>
      <vt:lpstr>Arial</vt:lpstr>
      <vt:lpstr>Cambria Math</vt:lpstr>
      <vt:lpstr>Gill Sans MT</vt:lpstr>
      <vt:lpstr>Times New Roman</vt:lpstr>
      <vt:lpstr>Wingdings</vt:lpstr>
      <vt:lpstr>Wingdings 2</vt:lpstr>
      <vt:lpstr>Office 主题​​</vt:lpstr>
      <vt:lpstr>清华简约主题-扁平-16:9</vt:lpstr>
      <vt:lpstr>第三讲 深度学习基础与常用方法</vt:lpstr>
      <vt:lpstr>目录</vt:lpstr>
      <vt:lpstr>Part1 深度学习简介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Part2 基本神经网络 —— 多层感知机MLP</vt:lpstr>
      <vt:lpstr>PowerPoint 演示文稿</vt:lpstr>
      <vt:lpstr>PowerPoint 演示文稿</vt:lpstr>
      <vt:lpstr>PowerPoint 演示文稿</vt:lpstr>
      <vt:lpstr>Part3 MLP基本训练流程与代码实践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Part4 其他内容选讲</vt:lpstr>
      <vt:lpstr>PowerPoint 演示文稿</vt:lpstr>
      <vt:lpstr>PowerPoint 演示文稿</vt:lpstr>
      <vt:lpstr>PowerPoint 演示文稿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深度学习常用方法</dc:title>
  <dc:creator>Zixuan Gu</dc:creator>
  <cp:lastModifiedBy>Zixuan Gu</cp:lastModifiedBy>
  <cp:revision>4</cp:revision>
  <dcterms:created xsi:type="dcterms:W3CDTF">2024-02-06T05:44:15Z</dcterms:created>
  <dcterms:modified xsi:type="dcterms:W3CDTF">2024-02-07T12:32:05Z</dcterms:modified>
</cp:coreProperties>
</file>